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327" r:id="rId3"/>
    <p:sldId id="328" r:id="rId4"/>
    <p:sldId id="317" r:id="rId5"/>
    <p:sldId id="330" r:id="rId6"/>
    <p:sldId id="323" r:id="rId7"/>
    <p:sldId id="331" r:id="rId8"/>
    <p:sldId id="33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5B9BD5"/>
    <a:srgbClr val="9CB4E0"/>
    <a:srgbClr val="98C0E4"/>
    <a:srgbClr val="F6F8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08" autoAdjust="0"/>
    <p:restoredTop sz="68761" autoAdjust="0"/>
  </p:normalViewPr>
  <p:slideViewPr>
    <p:cSldViewPr snapToGrid="0">
      <p:cViewPr>
        <p:scale>
          <a:sx n="100" d="100"/>
          <a:sy n="100" d="100"/>
        </p:scale>
        <p:origin x="-72" y="-28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EBD33B-9AF8-4604-9A91-E50F61A3A79F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C10FB4-C574-43AA-913D-B328CF3BD5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7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10FB4-C574-43AA-913D-B328CF3BD5CC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982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10FB4-C574-43AA-913D-B328CF3BD5CC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647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10FB4-C574-43AA-913D-B328CF3BD5CC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4236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10FB4-C574-43AA-913D-B328CF3BD5CC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131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10FB4-C574-43AA-913D-B328CF3BD5CC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584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C10FB4-C574-43AA-913D-B328CF3BD5CC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5843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58411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341DF-16A7-49C4-A0F2-A8AD96277911}" type="datetime1">
              <a:rPr lang="ru-RU" smtClean="0"/>
              <a:pPr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C685D-92C9-46B3-88CA-2420B6256D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35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0B97C-AFA7-4B9D-9B0C-FA543AFFEA7B}" type="datetime1">
              <a:rPr lang="ru-RU" smtClean="0"/>
              <a:pPr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C685D-92C9-46B3-88CA-2420B6256D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71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BA720-D2BE-4649-AF71-8246D152CD68}" type="datetime1">
              <a:rPr lang="ru-RU" smtClean="0"/>
              <a:pPr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C685D-92C9-46B3-88CA-2420B6256D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759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7D9C8-1981-4B5B-9B59-7B88320AFB81}" type="datetime1">
              <a:rPr lang="ru-RU" smtClean="0"/>
              <a:pPr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C685D-92C9-46B3-88CA-2420B6256D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340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73FDB-CA46-4B28-98D6-4F9113806F49}" type="datetime1">
              <a:rPr lang="ru-RU" smtClean="0"/>
              <a:pPr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C685D-92C9-46B3-88CA-2420B6256D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037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EA61B-0F5E-452D-A6FA-4986310A3A67}" type="datetime1">
              <a:rPr lang="ru-RU" smtClean="0"/>
              <a:pPr/>
              <a:t>18.03.2022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C685D-92C9-46B3-88CA-2420B6256D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971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B0F5-246F-4E48-80CA-E01907754788}" type="datetime1">
              <a:rPr lang="ru-RU" smtClean="0"/>
              <a:pPr/>
              <a:t>18.03.2022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C685D-92C9-46B3-88CA-2420B6256D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174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189C7-E66C-4A72-9659-1AECB38B6FF6}" type="datetime1">
              <a:rPr lang="ru-RU" smtClean="0"/>
              <a:pPr/>
              <a:t>18.03.2022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C685D-92C9-46B3-88CA-2420B6256D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633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D8C9F-36DA-4E7F-A9B6-6B476DC66F62}" type="datetime1">
              <a:rPr lang="ru-RU" smtClean="0"/>
              <a:pPr/>
              <a:t>18.03.2022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C685D-92C9-46B3-88CA-2420B6256D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449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4DA0F-E1CA-427F-82AB-CA5AFB5D9DD4}" type="datetime1">
              <a:rPr lang="ru-RU" smtClean="0"/>
              <a:pPr/>
              <a:t>18.03.2022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C685D-92C9-46B3-88CA-2420B6256D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470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057D3-FA08-4054-86C1-E41E6B086A69}" type="datetime1">
              <a:rPr lang="ru-RU" smtClean="0"/>
              <a:pPr/>
              <a:t>18.03.2022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C685D-92C9-46B3-88CA-2420B6256D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064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BD88F-6615-4E58-941C-9958F07B5019}" type="datetime1">
              <a:rPr lang="ru-RU" smtClean="0"/>
              <a:pPr/>
              <a:t>18.03.2022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C685D-92C9-46B3-88CA-2420B6256D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597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jp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hyperlink" Target="https://t.me/MosgoLaw" TargetMode="External"/><Relationship Id="rId4" Type="http://schemas.openxmlformats.org/officeDocument/2006/relationships/hyperlink" Target="mailto:anton.shamatonov@mosgolaw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одзаголовок 2"/>
          <p:cNvSpPr txBox="1">
            <a:spLocks/>
          </p:cNvSpPr>
          <p:nvPr/>
        </p:nvSpPr>
        <p:spPr>
          <a:xfrm>
            <a:off x="544286" y="2279561"/>
            <a:ext cx="7852739" cy="21688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Открытие компании </a:t>
            </a:r>
            <a:b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в свободных </a:t>
            </a:r>
            <a:b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экономических зонах</a:t>
            </a:r>
            <a:b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ОАЭ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</a:rPr>
              <a:t> </a:t>
            </a:r>
            <a:endParaRPr lang="ru-RU" sz="4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40267" y="5682091"/>
            <a:ext cx="8177685" cy="752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Москва 202</a:t>
            </a:r>
            <a:r>
              <a:rPr lang="en-US" sz="1600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endParaRPr lang="ru-RU" sz="1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02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Подзаголовок 2"/>
          <p:cNvSpPr txBox="1">
            <a:spLocks/>
          </p:cNvSpPr>
          <p:nvPr/>
        </p:nvSpPr>
        <p:spPr>
          <a:xfrm>
            <a:off x="1167714" y="1712463"/>
            <a:ext cx="6336960" cy="43257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endParaRPr lang="en-US" sz="2000" dirty="0" smtClean="0">
              <a:solidFill>
                <a:prstClr val="black"/>
              </a:solidFill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276676" y="6178723"/>
            <a:ext cx="370703" cy="337407"/>
          </a:xfrm>
        </p:spPr>
        <p:txBody>
          <a:bodyPr/>
          <a:lstStyle/>
          <a:p>
            <a:fld id="{B85C685D-92C9-46B3-88CA-2420B6256DB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52811" y="4374988"/>
            <a:ext cx="7327100" cy="146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/>
              <a:t>Освобождение от импортных и экспортных пошлин</a:t>
            </a:r>
            <a:r>
              <a:rPr lang="ru-RU" dirty="0"/>
              <a:t>. Импортные и экспортные пошлины не применяются к юрисдикциям свободных экономических зон ОАЭ. Это помогает в развитии международной торговли.</a:t>
            </a:r>
          </a:p>
        </p:txBody>
      </p:sp>
      <p:sp>
        <p:nvSpPr>
          <p:cNvPr id="11" name="Прямоугольный треугольник 10"/>
          <p:cNvSpPr/>
          <p:nvPr/>
        </p:nvSpPr>
        <p:spPr>
          <a:xfrm>
            <a:off x="941307" y="4976041"/>
            <a:ext cx="259494" cy="259494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36976" y="1712682"/>
            <a:ext cx="7327100" cy="12959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/>
              <a:t>Полное иностранное владение</a:t>
            </a:r>
            <a:r>
              <a:rPr lang="ru-RU" dirty="0"/>
              <a:t>. </a:t>
            </a:r>
            <a:r>
              <a:rPr lang="ru-RU" dirty="0" smtClean="0"/>
              <a:t>Иностранному </a:t>
            </a:r>
            <a:r>
              <a:rPr lang="ru-RU" dirty="0"/>
              <a:t>инвестору не нужно искать «национального спонсора ОАЭ» для создания компании в свободной экономической зоне ОАЭ. Иностранное владение возможно независимо от национальности инвестора.</a:t>
            </a:r>
            <a:endParaRPr lang="en-US" dirty="0"/>
          </a:p>
        </p:txBody>
      </p:sp>
      <p:sp>
        <p:nvSpPr>
          <p:cNvPr id="14" name="Прямоугольный треугольник 13"/>
          <p:cNvSpPr/>
          <p:nvPr/>
        </p:nvSpPr>
        <p:spPr>
          <a:xfrm>
            <a:off x="924055" y="2230929"/>
            <a:ext cx="259494" cy="259494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53798" y="3112193"/>
            <a:ext cx="7327100" cy="11085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/>
              <a:t>Отсутствие валютного регулирования</a:t>
            </a:r>
            <a:r>
              <a:rPr lang="ru-RU" dirty="0"/>
              <a:t>. </a:t>
            </a:r>
            <a:r>
              <a:rPr lang="ru-RU" dirty="0" smtClean="0"/>
              <a:t>В </a:t>
            </a:r>
            <a:r>
              <a:rPr lang="ru-RU" dirty="0"/>
              <a:t>свободных экономических зонах ОАЭ нет </a:t>
            </a:r>
            <a:r>
              <a:rPr lang="ru-RU" dirty="0" smtClean="0"/>
              <a:t>ограничений на </a:t>
            </a:r>
            <a:r>
              <a:rPr lang="ru-RU" dirty="0"/>
              <a:t>операции с иностранной валютой. Это упрощает финансовые операции.</a:t>
            </a:r>
          </a:p>
        </p:txBody>
      </p:sp>
      <p:sp>
        <p:nvSpPr>
          <p:cNvPr id="16" name="Прямоугольный треугольник 15"/>
          <p:cNvSpPr/>
          <p:nvPr/>
        </p:nvSpPr>
        <p:spPr>
          <a:xfrm>
            <a:off x="924055" y="3536729"/>
            <a:ext cx="259494" cy="259494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>
          <a:xfrm>
            <a:off x="1184965" y="508128"/>
            <a:ext cx="5665605" cy="7995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Преимущества открытия компании в ОАЭ (1)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5B9BD5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54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Подзаголовок 2"/>
          <p:cNvSpPr txBox="1">
            <a:spLocks/>
          </p:cNvSpPr>
          <p:nvPr/>
        </p:nvSpPr>
        <p:spPr>
          <a:xfrm>
            <a:off x="1167714" y="1712463"/>
            <a:ext cx="6336960" cy="43257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endParaRPr lang="en-US" sz="2000" dirty="0" smtClean="0">
              <a:solidFill>
                <a:prstClr val="black"/>
              </a:solidFill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276676" y="6178723"/>
            <a:ext cx="370703" cy="337407"/>
          </a:xfrm>
        </p:spPr>
        <p:txBody>
          <a:bodyPr/>
          <a:lstStyle/>
          <a:p>
            <a:fld id="{B85C685D-92C9-46B3-88CA-2420B6256DB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36976" y="1555643"/>
            <a:ext cx="7327100" cy="17186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/>
              <a:t>Налоговые льготы. </a:t>
            </a:r>
            <a:r>
              <a:rPr lang="ru-RU" dirty="0"/>
              <a:t>100% освобождение от уплаты налогов применимо к компаниям в свободной экономической  зоне. Сюда входят подоходный налог и налог на прибыль</a:t>
            </a:r>
            <a:r>
              <a:rPr lang="en-US" dirty="0"/>
              <a:t>.</a:t>
            </a:r>
            <a:r>
              <a:rPr lang="ru-RU" dirty="0"/>
              <a:t> С </a:t>
            </a:r>
            <a:r>
              <a:rPr lang="ru-RU" dirty="0" smtClean="0"/>
              <a:t>июня </a:t>
            </a:r>
            <a:r>
              <a:rPr lang="ru-RU" dirty="0"/>
              <a:t>2023 года ставка налога на прибыль составит лишь 9%, что значительно ниже, чем в сравнимых юрисдикциях.</a:t>
            </a:r>
          </a:p>
        </p:txBody>
      </p:sp>
      <p:sp>
        <p:nvSpPr>
          <p:cNvPr id="14" name="Прямоугольный треугольник 13"/>
          <p:cNvSpPr/>
          <p:nvPr/>
        </p:nvSpPr>
        <p:spPr>
          <a:xfrm>
            <a:off x="924055" y="2285212"/>
            <a:ext cx="259494" cy="259494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37963" y="3463154"/>
            <a:ext cx="7327100" cy="7463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/>
              <a:t>Рабочая сила</a:t>
            </a:r>
            <a:r>
              <a:rPr lang="ru-RU" dirty="0"/>
              <a:t>. Компаниям разрешено нанимать иностранных граждан</a:t>
            </a:r>
            <a:r>
              <a:rPr lang="en-US" dirty="0"/>
              <a:t>.</a:t>
            </a:r>
          </a:p>
        </p:txBody>
      </p:sp>
      <p:sp>
        <p:nvSpPr>
          <p:cNvPr id="16" name="Прямоугольный треугольник 15"/>
          <p:cNvSpPr/>
          <p:nvPr/>
        </p:nvSpPr>
        <p:spPr>
          <a:xfrm>
            <a:off x="907229" y="3678207"/>
            <a:ext cx="259494" cy="259494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>
          <a:xfrm>
            <a:off x="1184965" y="508128"/>
            <a:ext cx="5665605" cy="7995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Преимущества открытия компании в ОАЭ (2)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36976" y="4394300"/>
            <a:ext cx="7327100" cy="146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/>
              <a:t>Отличная связь и инфраструктура. С</a:t>
            </a:r>
            <a:r>
              <a:rPr lang="ru-RU" dirty="0"/>
              <a:t>вободные экономические зоны ОАЭ имеют самые современные системы связи с безупречной инфраструктурой. В свободных экономических зонах используются эффективные и разнообразные источники энергии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19" name="Прямоугольный треугольник 18"/>
          <p:cNvSpPr/>
          <p:nvPr/>
        </p:nvSpPr>
        <p:spPr>
          <a:xfrm>
            <a:off x="925472" y="4878298"/>
            <a:ext cx="259494" cy="259494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30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Подзаголовок 2"/>
          <p:cNvSpPr txBox="1">
            <a:spLocks/>
          </p:cNvSpPr>
          <p:nvPr/>
        </p:nvSpPr>
        <p:spPr>
          <a:xfrm>
            <a:off x="1167714" y="1712463"/>
            <a:ext cx="6336960" cy="43257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endParaRPr lang="en-US" sz="2000" dirty="0" smtClean="0">
              <a:solidFill>
                <a:prstClr val="black"/>
              </a:solidFill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276676" y="6178723"/>
            <a:ext cx="370703" cy="337407"/>
          </a:xfrm>
        </p:spPr>
        <p:txBody>
          <a:bodyPr/>
          <a:lstStyle/>
          <a:p>
            <a:fld id="{B85C685D-92C9-46B3-88CA-2420B6256DB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46205" y="2363177"/>
            <a:ext cx="7327100" cy="1378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dirty="0" smtClean="0"/>
              <a:t>Для </a:t>
            </a:r>
            <a:r>
              <a:rPr lang="ru-RU" dirty="0"/>
              <a:t>открытия корпоративного банковского счета в ОАЭ требуется минимальный депозит от 10 000 долларов США. Если </a:t>
            </a:r>
            <a:r>
              <a:rPr lang="ru-RU" dirty="0" smtClean="0"/>
              <a:t>сумма на счете ежемесячно </a:t>
            </a:r>
            <a:r>
              <a:rPr lang="ru-RU" dirty="0"/>
              <a:t>ниже </a:t>
            </a:r>
            <a:r>
              <a:rPr lang="ru-RU" dirty="0" smtClean="0"/>
              <a:t>требуемого </a:t>
            </a:r>
            <a:r>
              <a:rPr lang="ru-RU" dirty="0"/>
              <a:t>минимального </a:t>
            </a:r>
            <a:r>
              <a:rPr lang="ru-RU" dirty="0" smtClean="0"/>
              <a:t>остатка, </a:t>
            </a:r>
            <a:r>
              <a:rPr lang="ru-RU" dirty="0"/>
              <a:t>взимается </a:t>
            </a:r>
            <a:r>
              <a:rPr lang="ru-RU" dirty="0" smtClean="0"/>
              <a:t>комиссия. 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046205" y="1866901"/>
            <a:ext cx="7327100" cy="429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dirty="0"/>
              <a:t>Банковский сектор ОАЭ считается одним из самых безопасных </a:t>
            </a:r>
            <a:r>
              <a:rPr lang="ru-RU" dirty="0" smtClean="0"/>
              <a:t>в </a:t>
            </a:r>
            <a:r>
              <a:rPr lang="ru-RU" dirty="0"/>
              <a:t>мире. </a:t>
            </a:r>
          </a:p>
        </p:txBody>
      </p:sp>
      <p:sp>
        <p:nvSpPr>
          <p:cNvPr id="10" name="Прямоугольный треугольник 9"/>
          <p:cNvSpPr/>
          <p:nvPr/>
        </p:nvSpPr>
        <p:spPr>
          <a:xfrm>
            <a:off x="915467" y="1952046"/>
            <a:ext cx="259494" cy="259494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Прямоугольный треугольник 10"/>
          <p:cNvSpPr/>
          <p:nvPr/>
        </p:nvSpPr>
        <p:spPr>
          <a:xfrm>
            <a:off x="939189" y="2919178"/>
            <a:ext cx="259494" cy="259494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1184965" y="508128"/>
            <a:ext cx="5665605" cy="7995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Банковский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счет</a:t>
            </a:r>
            <a:endParaRPr lang="ru-RU" dirty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46205" y="3862070"/>
            <a:ext cx="7327100" cy="1339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dirty="0" smtClean="0"/>
              <a:t>Широко распространены </a:t>
            </a:r>
            <a:r>
              <a:rPr lang="en-US" dirty="0" smtClean="0"/>
              <a:t>Fintech-</a:t>
            </a:r>
            <a:r>
              <a:rPr lang="ru-RU" dirty="0" smtClean="0"/>
              <a:t>счета, открытие которых возможно из-за рубежа и онлайн максимально быстро. Их отличие от традиционных счетов в невозможности получения корпоративных банковских карт и чековых книжек.</a:t>
            </a:r>
            <a:endParaRPr lang="ru-RU" dirty="0"/>
          </a:p>
        </p:txBody>
      </p:sp>
      <p:sp>
        <p:nvSpPr>
          <p:cNvPr id="16" name="Прямоугольный треугольник 15"/>
          <p:cNvSpPr/>
          <p:nvPr/>
        </p:nvSpPr>
        <p:spPr>
          <a:xfrm>
            <a:off x="939189" y="4402050"/>
            <a:ext cx="259494" cy="259494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98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Подзаголовок 2"/>
          <p:cNvSpPr txBox="1">
            <a:spLocks/>
          </p:cNvSpPr>
          <p:nvPr/>
        </p:nvSpPr>
        <p:spPr>
          <a:xfrm>
            <a:off x="1167714" y="1712463"/>
            <a:ext cx="6336960" cy="43257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endParaRPr lang="en-US" sz="2000" dirty="0" smtClean="0">
              <a:solidFill>
                <a:prstClr val="black"/>
              </a:solidFill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276676" y="6178723"/>
            <a:ext cx="370703" cy="337407"/>
          </a:xfrm>
        </p:spPr>
        <p:txBody>
          <a:bodyPr/>
          <a:lstStyle/>
          <a:p>
            <a:fld id="{B85C685D-92C9-46B3-88CA-2420B6256DB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046205" y="4083530"/>
            <a:ext cx="7327100" cy="906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Ставка подоходного налога </a:t>
            </a:r>
            <a:r>
              <a:rPr lang="ru-RU" dirty="0" smtClean="0"/>
              <a:t>для физических лиц составляет 0%. </a:t>
            </a:r>
            <a:endParaRPr lang="ru-RU" dirty="0"/>
          </a:p>
        </p:txBody>
      </p:sp>
      <p:sp>
        <p:nvSpPr>
          <p:cNvPr id="10" name="Прямоугольный треугольник 9"/>
          <p:cNvSpPr/>
          <p:nvPr/>
        </p:nvSpPr>
        <p:spPr>
          <a:xfrm>
            <a:off x="915467" y="4407239"/>
            <a:ext cx="259494" cy="259494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1184965" y="508128"/>
            <a:ext cx="5665605" cy="7995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Налоги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5B9BD5">
                  <a:lumMod val="50000"/>
                </a:srgb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46205" y="1577575"/>
            <a:ext cx="7327100" cy="22977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Ставка </a:t>
            </a:r>
            <a:r>
              <a:rPr lang="ru-RU" dirty="0" smtClean="0"/>
              <a:t>налога на прибыль организаций составляет 0%, </a:t>
            </a:r>
            <a:r>
              <a:rPr lang="ru-RU" dirty="0"/>
              <a:t>то же самое относится к </a:t>
            </a:r>
            <a:r>
              <a:rPr lang="ru-RU" dirty="0" smtClean="0"/>
              <a:t>дивидендам</a:t>
            </a:r>
            <a:r>
              <a:rPr lang="ru-RU" dirty="0"/>
              <a:t>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Министерство </a:t>
            </a:r>
            <a:r>
              <a:rPr lang="ru-RU" dirty="0"/>
              <a:t>финансов ОАЭ планирует введение налога на прибыль в финансовые годы, начинающиеся 1 июня 2023 года или после этой даты. Министерство также подтвердило, что прибыль в размере до 375.000 дирхамов не будет облагаться налогом, что поможет малому бизнесу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6" name="Прямоугольный треугольник 15"/>
          <p:cNvSpPr/>
          <p:nvPr/>
        </p:nvSpPr>
        <p:spPr>
          <a:xfrm>
            <a:off x="915467" y="2596704"/>
            <a:ext cx="259494" cy="259494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46205" y="5131280"/>
            <a:ext cx="7327100" cy="906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Общая ставка НДС составляет 5% и применяется к большинству товаров и услуг, при этом некоторые товары и услуги облагаются по ставке 0% или освобождаются от НДС (при соблюдении определенных условий).</a:t>
            </a:r>
          </a:p>
        </p:txBody>
      </p:sp>
      <p:sp>
        <p:nvSpPr>
          <p:cNvPr id="19" name="Прямоугольный треугольник 18"/>
          <p:cNvSpPr/>
          <p:nvPr/>
        </p:nvSpPr>
        <p:spPr>
          <a:xfrm>
            <a:off x="915467" y="5454989"/>
            <a:ext cx="259494" cy="259494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24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Подзаголовок 2"/>
          <p:cNvSpPr txBox="1">
            <a:spLocks/>
          </p:cNvSpPr>
          <p:nvPr/>
        </p:nvSpPr>
        <p:spPr>
          <a:xfrm>
            <a:off x="1167712" y="492494"/>
            <a:ext cx="5683847" cy="8113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Виза на 3 года для директора и участника компании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1167713" y="1914525"/>
            <a:ext cx="7242861" cy="4086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spcBef>
                <a:spcPts val="0"/>
              </a:spcBef>
              <a:buNone/>
            </a:pPr>
            <a:endParaRPr lang="ru-RU" sz="2000" dirty="0" smtClean="0"/>
          </a:p>
          <a:p>
            <a:pPr marL="457200" lvl="1" indent="0">
              <a:spcBef>
                <a:spcPts val="0"/>
              </a:spcBef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276676" y="6178723"/>
            <a:ext cx="370703" cy="337407"/>
          </a:xfrm>
        </p:spPr>
        <p:txBody>
          <a:bodyPr/>
          <a:lstStyle/>
          <a:p>
            <a:fld id="{B85C685D-92C9-46B3-88CA-2420B6256DBD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046205" y="2352675"/>
            <a:ext cx="7327100" cy="1171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Иностранные инвесторы и акционеры компаний свободных экономических зон вправе получить визу в ОАЭ на 3 года. Это же доступно и членам их семей.</a:t>
            </a:r>
            <a:endParaRPr lang="ru-RU" dirty="0"/>
          </a:p>
        </p:txBody>
      </p:sp>
      <p:sp>
        <p:nvSpPr>
          <p:cNvPr id="17" name="Прямоугольный треугольник 16"/>
          <p:cNvSpPr/>
          <p:nvPr/>
        </p:nvSpPr>
        <p:spPr>
          <a:xfrm>
            <a:off x="915467" y="2796684"/>
            <a:ext cx="259494" cy="259494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46205" y="4010025"/>
            <a:ext cx="7327100" cy="626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Процесс требует прохождения медосмотра</a:t>
            </a:r>
            <a:endParaRPr lang="ru-RU" dirty="0"/>
          </a:p>
        </p:txBody>
      </p:sp>
      <p:sp>
        <p:nvSpPr>
          <p:cNvPr id="19" name="Прямоугольный треугольник 18"/>
          <p:cNvSpPr/>
          <p:nvPr/>
        </p:nvSpPr>
        <p:spPr>
          <a:xfrm>
            <a:off x="915467" y="4193686"/>
            <a:ext cx="259494" cy="259494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30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Подзаголовок 2"/>
          <p:cNvSpPr txBox="1">
            <a:spLocks/>
          </p:cNvSpPr>
          <p:nvPr/>
        </p:nvSpPr>
        <p:spPr>
          <a:xfrm>
            <a:off x="1167712" y="492494"/>
            <a:ext cx="5683847" cy="81137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Чем мы можем помочь?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1167713" y="1914525"/>
            <a:ext cx="7242861" cy="4086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spcBef>
                <a:spcPts val="0"/>
              </a:spcBef>
              <a:buNone/>
            </a:pPr>
            <a:endParaRPr lang="ru-RU" sz="2000" dirty="0" smtClean="0"/>
          </a:p>
          <a:p>
            <a:pPr marL="457200" lvl="1" indent="0">
              <a:spcBef>
                <a:spcPts val="0"/>
              </a:spcBef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276676" y="6178723"/>
            <a:ext cx="370703" cy="337407"/>
          </a:xfrm>
        </p:spPr>
        <p:txBody>
          <a:bodyPr/>
          <a:lstStyle/>
          <a:p>
            <a:fld id="{B85C685D-92C9-46B3-88CA-2420B6256DBD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046205" y="1754856"/>
            <a:ext cx="7327100" cy="8264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Подобрать одну из более чем 40 свободных экономических зон ОАЭ по наиболее подходящему режиму для конкретного проекта</a:t>
            </a:r>
            <a:endParaRPr lang="ru-RU" dirty="0"/>
          </a:p>
        </p:txBody>
      </p:sp>
      <p:sp>
        <p:nvSpPr>
          <p:cNvPr id="17" name="Прямоугольный треугольник 16"/>
          <p:cNvSpPr/>
          <p:nvPr/>
        </p:nvSpPr>
        <p:spPr>
          <a:xfrm>
            <a:off x="915467" y="2038318"/>
            <a:ext cx="259494" cy="259494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046205" y="3219450"/>
            <a:ext cx="7327100" cy="626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</a:t>
            </a:r>
            <a:r>
              <a:rPr lang="ru-RU" dirty="0" smtClean="0"/>
              <a:t>Открыть </a:t>
            </a:r>
            <a:r>
              <a:rPr lang="en-US" dirty="0" smtClean="0"/>
              <a:t>Fintech</a:t>
            </a:r>
            <a:r>
              <a:rPr lang="ru-RU" dirty="0" smtClean="0"/>
              <a:t>-банковский счет – онлайн ИЛИ</a:t>
            </a:r>
          </a:p>
          <a:p>
            <a:r>
              <a:rPr lang="en-US" dirty="0" smtClean="0"/>
              <a:t> </a:t>
            </a:r>
            <a:r>
              <a:rPr lang="ru-RU" dirty="0" smtClean="0"/>
              <a:t>Открыть традиционный банковский счет</a:t>
            </a:r>
            <a:endParaRPr lang="ru-RU" dirty="0"/>
          </a:p>
        </p:txBody>
      </p:sp>
      <p:sp>
        <p:nvSpPr>
          <p:cNvPr id="19" name="Прямоугольный треугольник 18"/>
          <p:cNvSpPr/>
          <p:nvPr/>
        </p:nvSpPr>
        <p:spPr>
          <a:xfrm>
            <a:off x="915467" y="3403111"/>
            <a:ext cx="259494" cy="259494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46205" y="3910692"/>
            <a:ext cx="7327100" cy="8232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Подготовить </a:t>
            </a:r>
            <a:r>
              <a:rPr lang="ru-RU" dirty="0"/>
              <a:t>документы для подачи на 3-летнюю визу в ОАЭ, сопроводить в процессе ее оформления в </a:t>
            </a:r>
            <a:r>
              <a:rPr lang="ru-RU" dirty="0" smtClean="0"/>
              <a:t>ОАЭ</a:t>
            </a:r>
            <a:endParaRPr lang="ru-RU" dirty="0"/>
          </a:p>
        </p:txBody>
      </p:sp>
      <p:sp>
        <p:nvSpPr>
          <p:cNvPr id="11" name="Прямоугольный треугольник 10"/>
          <p:cNvSpPr/>
          <p:nvPr/>
        </p:nvSpPr>
        <p:spPr>
          <a:xfrm>
            <a:off x="915467" y="4192561"/>
            <a:ext cx="259494" cy="259494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46205" y="2667681"/>
            <a:ext cx="7327100" cy="444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Зарегистрировать новую компанию – онлайн</a:t>
            </a:r>
            <a:endParaRPr lang="ru-RU" dirty="0"/>
          </a:p>
        </p:txBody>
      </p:sp>
      <p:sp>
        <p:nvSpPr>
          <p:cNvPr id="14" name="Прямоугольный треугольник 13"/>
          <p:cNvSpPr/>
          <p:nvPr/>
        </p:nvSpPr>
        <p:spPr>
          <a:xfrm>
            <a:off x="915467" y="2759938"/>
            <a:ext cx="259494" cy="259494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46205" y="4829856"/>
            <a:ext cx="7327100" cy="5737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Осуществлять юридическое сопровождение компании на ежегодной основе.</a:t>
            </a:r>
            <a:endParaRPr lang="ru-RU" dirty="0"/>
          </a:p>
        </p:txBody>
      </p:sp>
      <p:sp>
        <p:nvSpPr>
          <p:cNvPr id="20" name="Прямоугольный треугольник 19"/>
          <p:cNvSpPr/>
          <p:nvPr/>
        </p:nvSpPr>
        <p:spPr>
          <a:xfrm>
            <a:off x="915467" y="4969682"/>
            <a:ext cx="259494" cy="259494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51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5" name="Google Shape;255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98165" y="4456176"/>
            <a:ext cx="2368296" cy="2401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32698" y="1458589"/>
            <a:ext cx="2368296" cy="24018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71152" y="905212"/>
            <a:ext cx="2368296" cy="2401824"/>
          </a:xfrm>
          <a:prstGeom prst="rect">
            <a:avLst/>
          </a:prstGeom>
          <a:noFill/>
          <a:ln>
            <a:noFill/>
          </a:ln>
        </p:spPr>
      </p:pic>
      <p:sp>
        <p:nvSpPr>
          <p:cNvPr id="258" name="Google Shape;258;p23"/>
          <p:cNvSpPr txBox="1"/>
          <p:nvPr/>
        </p:nvSpPr>
        <p:spPr>
          <a:xfrm>
            <a:off x="861777" y="3873279"/>
            <a:ext cx="4013928" cy="2506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90000"/>
              </a:lnSpc>
              <a:buClr>
                <a:srgbClr val="1E4E79"/>
              </a:buClr>
              <a:buSzPts val="2000"/>
              <a:buFont typeface="Arial"/>
              <a:buNone/>
            </a:pPr>
            <a:r>
              <a:rPr lang="ru-RU" sz="2000" kern="0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ул. </a:t>
            </a:r>
            <a:r>
              <a:rPr lang="ru-RU" sz="2000" kern="0" dirty="0" smtClean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Малая Дмитровка, 16/12</a:t>
            </a:r>
            <a:r>
              <a:rPr lang="ru-RU" sz="2000" kern="0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br>
              <a:rPr lang="ru-RU" sz="2000" kern="0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000" kern="0" dirty="0" smtClean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127006 </a:t>
            </a:r>
            <a:r>
              <a:rPr lang="ru-RU" sz="2000" kern="0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Москва, Россия </a:t>
            </a:r>
            <a:br>
              <a:rPr lang="ru-RU" sz="2000" kern="0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sz="2000" kern="0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Тел.: +7 495 </a:t>
            </a:r>
            <a:r>
              <a:rPr lang="ru-RU" sz="2000" kern="0" dirty="0" smtClean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228</a:t>
            </a:r>
            <a:r>
              <a:rPr lang="de-DE" sz="2000" kern="0" dirty="0" smtClean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2000" kern="0" dirty="0" smtClean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48</a:t>
            </a:r>
            <a:r>
              <a:rPr lang="de-DE" sz="2000" kern="0" dirty="0" smtClean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2000" kern="0" dirty="0" smtClean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78</a:t>
            </a:r>
            <a:r>
              <a:rPr lang="ru-RU" sz="2000" kern="0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400" kern="0" dirty="0">
              <a:solidFill>
                <a:srgbClr val="000000"/>
              </a:solidFill>
              <a:cs typeface="Arial"/>
              <a:sym typeface="Arial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rgbClr val="1E4E79"/>
              </a:buClr>
              <a:buSzPts val="2000"/>
              <a:buFont typeface="Arial"/>
              <a:buNone/>
            </a:pPr>
            <a:r>
              <a:rPr lang="en-US" sz="2000" kern="0" dirty="0" err="1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a</a:t>
            </a:r>
            <a:r>
              <a:rPr lang="en-US" sz="2000" kern="0" dirty="0" err="1" smtClean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nton.shamatonov</a:t>
            </a:r>
            <a:r>
              <a:rPr lang="ru-RU" sz="2000" kern="0" dirty="0" smtClean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@mosgolaw.com</a:t>
            </a:r>
            <a:endParaRPr lang="ru-RU" sz="2000" kern="0" dirty="0" smtClean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  <a:buClr>
                <a:srgbClr val="1E4E79"/>
              </a:buClr>
              <a:buSzPts val="2000"/>
              <a:buFont typeface="Arial"/>
              <a:buNone/>
            </a:pPr>
            <a:r>
              <a:rPr lang="ru-RU" sz="2000" kern="0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www.mosgolaw.com  </a:t>
            </a:r>
            <a:endParaRPr lang="ru-RU" sz="2000" kern="0" dirty="0" smtClean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361950">
              <a:lnSpc>
                <a:spcPct val="90000"/>
              </a:lnSpc>
              <a:spcBef>
                <a:spcPts val="1000"/>
              </a:spcBef>
              <a:buClr>
                <a:srgbClr val="1E4E79"/>
              </a:buClr>
              <a:buSzPts val="2000"/>
              <a:buFont typeface="Arial"/>
              <a:buNone/>
              <a:tabLst>
                <a:tab pos="361950" algn="l"/>
              </a:tabLst>
            </a:pPr>
            <a:r>
              <a:rPr lang="de-DE" sz="2000" kern="0" dirty="0" smtClean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</a:t>
            </a:r>
            <a:r>
              <a:rPr lang="de-DE" sz="2000" kern="0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://</a:t>
            </a:r>
            <a:r>
              <a:rPr lang="de-DE" sz="2000" kern="0" dirty="0" smtClean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t.me/MosgoLaw</a:t>
            </a:r>
            <a:r>
              <a:rPr lang="ru-RU" sz="2000" kern="0" dirty="0" smtClean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ru-RU" sz="2000" kern="0" dirty="0" smtClean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ru-RU" sz="2000" kern="0" dirty="0" smtClean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2000" kern="0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23"/>
          <p:cNvSpPr txBox="1"/>
          <p:nvPr/>
        </p:nvSpPr>
        <p:spPr>
          <a:xfrm>
            <a:off x="3160967" y="1063794"/>
            <a:ext cx="2654473" cy="14384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90000"/>
              </a:lnSpc>
              <a:buClr>
                <a:srgbClr val="1E4E79"/>
              </a:buClr>
              <a:buSzPts val="2400"/>
              <a:buFont typeface="Arial"/>
              <a:buNone/>
            </a:pPr>
            <a:r>
              <a:rPr lang="ru-RU" b="1" kern="0" dirty="0" smtClean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Антон Шаматонов</a:t>
            </a:r>
            <a:r>
              <a:rPr lang="ru-RU" kern="0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br>
              <a:rPr lang="ru-RU" kern="0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kern="0" dirty="0" smtClean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Магистр юриспруденции </a:t>
            </a:r>
          </a:p>
          <a:p>
            <a:pPr>
              <a:lnSpc>
                <a:spcPct val="90000"/>
              </a:lnSpc>
              <a:buClr>
                <a:srgbClr val="1E4E79"/>
              </a:buClr>
              <a:buSzPts val="2400"/>
              <a:buFont typeface="Arial"/>
              <a:buNone/>
            </a:pPr>
            <a:r>
              <a:rPr lang="ru-RU" kern="0" dirty="0" smtClean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(РШЧП)</a:t>
            </a:r>
            <a:r>
              <a:rPr lang="ru-RU" kern="0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br>
              <a:rPr lang="ru-RU" kern="0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ru-RU" kern="0" dirty="0" smtClean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Партнер</a:t>
            </a:r>
            <a:r>
              <a:rPr lang="ru-RU" kern="0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br>
              <a:rPr lang="ru-RU" kern="0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AU" kern="0" dirty="0" smtClean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Mosgo &amp; Partners</a:t>
            </a:r>
            <a:r>
              <a:rPr lang="ru-RU" kern="0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kern="0" dirty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260" name="Google Shape;260;p23"/>
          <p:cNvSpPr/>
          <p:nvPr/>
        </p:nvSpPr>
        <p:spPr>
          <a:xfrm>
            <a:off x="5710845" y="5973844"/>
            <a:ext cx="2864746" cy="4061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ru-RU" sz="2000" kern="0" dirty="0">
                <a:solidFill>
                  <a:srgbClr val="1E4E79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2000" kern="0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23"/>
          <p:cNvSpPr/>
          <p:nvPr/>
        </p:nvSpPr>
        <p:spPr>
          <a:xfrm>
            <a:off x="5766487" y="-1"/>
            <a:ext cx="3377513" cy="3377513"/>
          </a:xfrm>
          <a:prstGeom prst="rtTriangle">
            <a:avLst/>
          </a:prstGeom>
          <a:noFill/>
          <a:ln w="12700" cap="flat" cmpd="sng">
            <a:solidFill>
              <a:srgbClr val="D8E2F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ker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63" name="Google Shape;263;p2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505833" y="1458589"/>
            <a:ext cx="2069758" cy="4382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C:\Users\HP490-2\Desktop\Anton Shamatonov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777" y="718735"/>
            <a:ext cx="2128589" cy="2128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27" y="5572125"/>
            <a:ext cx="713537" cy="475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083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4403</TotalTime>
  <Words>441</Words>
  <Application>Microsoft Office PowerPoint</Application>
  <PresentationFormat>Экран (4:3)</PresentationFormat>
  <Paragraphs>62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AHK-07/02/2017</dc:title>
  <dc:creator>A.Shamatonov</dc:creator>
  <cp:lastModifiedBy>Anton Shamatonov</cp:lastModifiedBy>
  <cp:revision>390</cp:revision>
  <dcterms:created xsi:type="dcterms:W3CDTF">2016-04-13T05:01:55Z</dcterms:created>
  <dcterms:modified xsi:type="dcterms:W3CDTF">2022-03-18T17:11:22Z</dcterms:modified>
</cp:coreProperties>
</file>