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314" r:id="rId3"/>
    <p:sldId id="315" r:id="rId4"/>
    <p:sldId id="317" r:id="rId5"/>
    <p:sldId id="316" r:id="rId6"/>
    <p:sldId id="313" r:id="rId7"/>
    <p:sldId id="318" r:id="rId8"/>
    <p:sldId id="311" r:id="rId9"/>
    <p:sldId id="308" r:id="rId10"/>
    <p:sldId id="310" r:id="rId1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FABAB"/>
    <a:srgbClr val="5B9BD5"/>
    <a:srgbClr val="9CB4E0"/>
    <a:srgbClr val="98C0E4"/>
    <a:srgbClr val="F6F8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68761" autoAdjust="0"/>
  </p:normalViewPr>
  <p:slideViewPr>
    <p:cSldViewPr snapToGrid="0">
      <p:cViewPr varScale="1">
        <p:scale>
          <a:sx n="114" d="100"/>
          <a:sy n="114" d="100"/>
        </p:scale>
        <p:origin x="1506" y="114"/>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78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993ADC3-0FA3-4202-8611-ABFAF6427CFB}" type="datetimeFigureOut">
              <a:rPr lang="ru-RU" smtClean="0"/>
              <a:pPr/>
              <a:t>17.07.2023</a:t>
            </a:fld>
            <a:endParaRPr lang="ru-RU"/>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19445A8-33CB-4722-B9ED-5AAD4EA97BE1}" type="slidenum">
              <a:rPr lang="ru-RU" smtClean="0"/>
              <a:pPr/>
              <a:t>‹#›</a:t>
            </a:fld>
            <a:endParaRPr lang="ru-RU"/>
          </a:p>
        </p:txBody>
      </p:sp>
    </p:spTree>
    <p:extLst>
      <p:ext uri="{BB962C8B-B14F-4D97-AF65-F5344CB8AC3E}">
        <p14:creationId xmlns:p14="http://schemas.microsoft.com/office/powerpoint/2010/main" val="1492826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EBD33B-9AF8-4604-9A91-E50F61A3A79F}" type="datetimeFigureOut">
              <a:rPr lang="ru-RU" smtClean="0"/>
              <a:pPr/>
              <a:t>17.07.2023</a:t>
            </a:fld>
            <a:endParaRPr lang="ru-RU"/>
          </a:p>
        </p:txBody>
      </p:sp>
      <p:sp>
        <p:nvSpPr>
          <p:cNvPr id="4" name="Образ слайда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0C10FB4-C574-43AA-913D-B328CF3BD5CC}" type="slidenum">
              <a:rPr lang="ru-RU" smtClean="0"/>
              <a:pPr/>
              <a:t>‹#›</a:t>
            </a:fld>
            <a:endParaRPr lang="ru-RU"/>
          </a:p>
        </p:txBody>
      </p:sp>
    </p:spTree>
    <p:extLst>
      <p:ext uri="{BB962C8B-B14F-4D97-AF65-F5344CB8AC3E}">
        <p14:creationId xmlns:p14="http://schemas.microsoft.com/office/powerpoint/2010/main" val="1296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2</a:t>
            </a:fld>
            <a:endParaRPr lang="ru-RU"/>
          </a:p>
        </p:txBody>
      </p:sp>
    </p:spTree>
    <p:extLst>
      <p:ext uri="{BB962C8B-B14F-4D97-AF65-F5344CB8AC3E}">
        <p14:creationId xmlns:p14="http://schemas.microsoft.com/office/powerpoint/2010/main" val="4097449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3</a:t>
            </a:fld>
            <a:endParaRPr lang="ru-RU"/>
          </a:p>
        </p:txBody>
      </p:sp>
    </p:spTree>
    <p:extLst>
      <p:ext uri="{BB962C8B-B14F-4D97-AF65-F5344CB8AC3E}">
        <p14:creationId xmlns:p14="http://schemas.microsoft.com/office/powerpoint/2010/main" val="92381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4</a:t>
            </a:fld>
            <a:endParaRPr lang="ru-RU"/>
          </a:p>
        </p:txBody>
      </p:sp>
    </p:spTree>
    <p:extLst>
      <p:ext uri="{BB962C8B-B14F-4D97-AF65-F5344CB8AC3E}">
        <p14:creationId xmlns:p14="http://schemas.microsoft.com/office/powerpoint/2010/main" val="263091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5</a:t>
            </a:fld>
            <a:endParaRPr lang="ru-RU"/>
          </a:p>
        </p:txBody>
      </p:sp>
    </p:spTree>
    <p:extLst>
      <p:ext uri="{BB962C8B-B14F-4D97-AF65-F5344CB8AC3E}">
        <p14:creationId xmlns:p14="http://schemas.microsoft.com/office/powerpoint/2010/main" val="90939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6</a:t>
            </a:fld>
            <a:endParaRPr lang="ru-RU"/>
          </a:p>
        </p:txBody>
      </p:sp>
    </p:spTree>
    <p:extLst>
      <p:ext uri="{BB962C8B-B14F-4D97-AF65-F5344CB8AC3E}">
        <p14:creationId xmlns:p14="http://schemas.microsoft.com/office/powerpoint/2010/main" val="2434729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7</a:t>
            </a:fld>
            <a:endParaRPr lang="ru-RU"/>
          </a:p>
        </p:txBody>
      </p:sp>
    </p:spTree>
    <p:extLst>
      <p:ext uri="{BB962C8B-B14F-4D97-AF65-F5344CB8AC3E}">
        <p14:creationId xmlns:p14="http://schemas.microsoft.com/office/powerpoint/2010/main" val="2986976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0C10FB4-C574-43AA-913D-B328CF3BD5CC}" type="slidenum">
              <a:rPr lang="ru-RU" smtClean="0"/>
              <a:pPr/>
              <a:t>8</a:t>
            </a:fld>
            <a:endParaRPr lang="ru-RU"/>
          </a:p>
        </p:txBody>
      </p:sp>
    </p:spTree>
    <p:extLst>
      <p:ext uri="{BB962C8B-B14F-4D97-AF65-F5344CB8AC3E}">
        <p14:creationId xmlns:p14="http://schemas.microsoft.com/office/powerpoint/2010/main" val="4226523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959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055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r>
              <a:rPr lang="ru-RU"/>
              <a:t>07.02.2017</a:t>
            </a:r>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190135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r>
              <a:rPr lang="ru-RU"/>
              <a:t>07.02.2017</a:t>
            </a:r>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29617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r>
              <a:rPr lang="ru-RU"/>
              <a:t>07.02.2017</a:t>
            </a:r>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309775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r>
              <a:rPr lang="ru-RU"/>
              <a:t>07.02.2017</a:t>
            </a:r>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C685D-92C9-46B3-88CA-2420B6256DBD}" type="slidenum">
              <a:rPr lang="ru-RU" smtClean="0"/>
              <a:pPr/>
              <a:t>‹#›</a:t>
            </a:fld>
            <a:endParaRPr lang="ru-RU" dirty="0"/>
          </a:p>
        </p:txBody>
      </p:sp>
    </p:spTree>
    <p:extLst>
      <p:ext uri="{BB962C8B-B14F-4D97-AF65-F5344CB8AC3E}">
        <p14:creationId xmlns:p14="http://schemas.microsoft.com/office/powerpoint/2010/main" val="217834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r>
              <a:rPr lang="ru-RU"/>
              <a:t>07.02.2017</a:t>
            </a:r>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389003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r>
              <a:rPr lang="ru-RU"/>
              <a:t>07.02.2017</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93297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r>
              <a:rPr lang="ru-RU"/>
              <a:t>07.02.2017</a:t>
            </a:r>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89117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r>
              <a:rPr lang="ru-RU"/>
              <a:t>07.02.2017</a:t>
            </a:r>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63563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ru-RU"/>
              <a:t>07.02.2017</a:t>
            </a:r>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84344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r>
              <a:rPr lang="ru-RU"/>
              <a:t>07.02.2017</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393947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r>
              <a:rPr lang="ru-RU"/>
              <a:t>07.02.2017</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85C685D-92C9-46B3-88CA-2420B6256DBD}" type="slidenum">
              <a:rPr lang="ru-RU" smtClean="0"/>
              <a:pPr/>
              <a:t>‹#›</a:t>
            </a:fld>
            <a:endParaRPr lang="ru-RU"/>
          </a:p>
        </p:txBody>
      </p:sp>
    </p:spTree>
    <p:extLst>
      <p:ext uri="{BB962C8B-B14F-4D97-AF65-F5344CB8AC3E}">
        <p14:creationId xmlns:p14="http://schemas.microsoft.com/office/powerpoint/2010/main" val="340806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t>07.02.2017</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C685D-92C9-46B3-88CA-2420B6256DBD}" type="slidenum">
              <a:rPr lang="ru-RU" smtClean="0"/>
              <a:pPr/>
              <a:t>‹#›</a:t>
            </a:fld>
            <a:endParaRPr lang="ru-RU"/>
          </a:p>
        </p:txBody>
      </p:sp>
    </p:spTree>
    <p:extLst>
      <p:ext uri="{BB962C8B-B14F-4D97-AF65-F5344CB8AC3E}">
        <p14:creationId xmlns:p14="http://schemas.microsoft.com/office/powerpoint/2010/main" val="4270597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jpg"/><Relationship Id="rId7"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me/MosgoLaw" TargetMode="External"/><Relationship Id="rId5" Type="http://schemas.openxmlformats.org/officeDocument/2006/relationships/hyperlink" Target="http://www.mosgolaw.com/" TargetMode="External"/><Relationship Id="rId10" Type="http://schemas.openxmlformats.org/officeDocument/2006/relationships/image" Target="../media/image2.jpeg"/><Relationship Id="rId4" Type="http://schemas.openxmlformats.org/officeDocument/2006/relationships/hyperlink" Target="mailto:anton.shamatonov@mosgolaw.com" TargetMode="External"/><Relationship Id="rId9" Type="http://schemas.openxmlformats.org/officeDocument/2006/relationships/image" Target="../media/image11.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me/MosgoLaw"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me/MosgoLaw" TargetMode="External"/><Relationship Id="rId5" Type="http://schemas.openxmlformats.org/officeDocument/2006/relationships/image" Target="../media/image2.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me/MosgoLaw"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me/MosgoLaw"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me/MosgoLaw"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me/MosgoLaw"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me/MosgoLaw"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6.jpg"/><Relationship Id="rId7" Type="http://schemas.openxmlformats.org/officeDocument/2006/relationships/image" Target="../media/image7.jpg"/><Relationship Id="rId12"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me/MosgoLaw" TargetMode="External"/><Relationship Id="rId11" Type="http://schemas.openxmlformats.org/officeDocument/2006/relationships/image" Target="../media/image10.gif"/><Relationship Id="rId5" Type="http://schemas.openxmlformats.org/officeDocument/2006/relationships/hyperlink" Target="http://www.mosgolaw.com/" TargetMode="External"/><Relationship Id="rId10" Type="http://schemas.openxmlformats.org/officeDocument/2006/relationships/image" Target="../media/image2.jpeg"/><Relationship Id="rId4" Type="http://schemas.openxmlformats.org/officeDocument/2006/relationships/hyperlink" Target="mailto:maksim.vaskin@mosgolaw.com" TargetMode="External"/><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Подзаголовок 2"/>
          <p:cNvSpPr>
            <a:spLocks noGrp="1"/>
          </p:cNvSpPr>
          <p:nvPr>
            <p:ph type="subTitle" idx="1"/>
          </p:nvPr>
        </p:nvSpPr>
        <p:spPr>
          <a:xfrm>
            <a:off x="4322803" y="4581424"/>
            <a:ext cx="4277500" cy="920536"/>
          </a:xfrm>
        </p:spPr>
        <p:txBody>
          <a:bodyPr>
            <a:noAutofit/>
          </a:bodyPr>
          <a:lstStyle/>
          <a:p>
            <a:pPr algn="l"/>
            <a:r>
              <a:rPr lang="en-US" sz="2800" b="1" dirty="0">
                <a:solidFill>
                  <a:schemeClr val="accent5">
                    <a:lumMod val="50000"/>
                  </a:schemeClr>
                </a:solidFill>
              </a:rPr>
              <a:t>Maksim Vaskin</a:t>
            </a:r>
            <a:br>
              <a:rPr lang="ru-RU" sz="2800" dirty="0">
                <a:solidFill>
                  <a:schemeClr val="accent5">
                    <a:lumMod val="50000"/>
                  </a:schemeClr>
                </a:solidFill>
              </a:rPr>
            </a:br>
            <a:r>
              <a:rPr lang="en-US" sz="2800" dirty="0">
                <a:solidFill>
                  <a:schemeClr val="accent5">
                    <a:lumMod val="50000"/>
                  </a:schemeClr>
                </a:solidFill>
              </a:rPr>
              <a:t>Associate</a:t>
            </a:r>
            <a:endParaRPr lang="ru-RU" sz="2800" dirty="0">
              <a:solidFill>
                <a:schemeClr val="accent5">
                  <a:lumMod val="50000"/>
                </a:schemeClr>
              </a:solidFill>
            </a:endParaRPr>
          </a:p>
        </p:txBody>
      </p:sp>
      <p:sp>
        <p:nvSpPr>
          <p:cNvPr id="6" name="Подзаголовок 2"/>
          <p:cNvSpPr txBox="1">
            <a:spLocks/>
          </p:cNvSpPr>
          <p:nvPr/>
        </p:nvSpPr>
        <p:spPr>
          <a:xfrm>
            <a:off x="1764407" y="2279561"/>
            <a:ext cx="6632618" cy="21688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r"/>
            <a:r>
              <a:rPr lang="en-US" sz="4400" b="1" dirty="0">
                <a:solidFill>
                  <a:schemeClr val="accent5">
                    <a:lumMod val="50000"/>
                  </a:schemeClr>
                </a:solidFill>
              </a:rPr>
              <a:t>EU-Sanctions:</a:t>
            </a:r>
          </a:p>
          <a:p>
            <a:pPr lvl="1" algn="r"/>
            <a:r>
              <a:rPr lang="en-US" sz="4400" b="1" dirty="0">
                <a:solidFill>
                  <a:schemeClr val="accent5">
                    <a:lumMod val="50000"/>
                  </a:schemeClr>
                </a:solidFill>
              </a:rPr>
              <a:t>Providing of legal services</a:t>
            </a:r>
            <a:r>
              <a:rPr lang="ru-RU" sz="4000" dirty="0">
                <a:solidFill>
                  <a:schemeClr val="accent5">
                    <a:lumMod val="50000"/>
                  </a:schemeClr>
                </a:solidFill>
              </a:rPr>
              <a:t> </a:t>
            </a:r>
          </a:p>
        </p:txBody>
      </p:sp>
      <p:sp>
        <p:nvSpPr>
          <p:cNvPr id="5" name="Подзаголовок 2"/>
          <p:cNvSpPr txBox="1">
            <a:spLocks/>
          </p:cNvSpPr>
          <p:nvPr/>
        </p:nvSpPr>
        <p:spPr>
          <a:xfrm>
            <a:off x="440267" y="5682091"/>
            <a:ext cx="8177685" cy="7525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br>
              <a:rPr lang="ru-RU" sz="1600" dirty="0">
                <a:solidFill>
                  <a:schemeClr val="accent5">
                    <a:lumMod val="50000"/>
                  </a:schemeClr>
                </a:solidFill>
              </a:rPr>
            </a:br>
            <a:r>
              <a:rPr lang="ru-RU" sz="1600" dirty="0">
                <a:solidFill>
                  <a:schemeClr val="accent5">
                    <a:lumMod val="50000"/>
                  </a:schemeClr>
                </a:solidFill>
              </a:rPr>
              <a:t>17</a:t>
            </a:r>
            <a:r>
              <a:rPr lang="en-US" sz="1600" dirty="0">
                <a:solidFill>
                  <a:schemeClr val="accent5">
                    <a:lumMod val="50000"/>
                  </a:schemeClr>
                </a:solidFill>
              </a:rPr>
              <a:t> July </a:t>
            </a:r>
            <a:r>
              <a:rPr lang="ru-RU" sz="1600" dirty="0">
                <a:solidFill>
                  <a:schemeClr val="accent5">
                    <a:lumMod val="50000"/>
                  </a:schemeClr>
                </a:solidFill>
              </a:rPr>
              <a:t>20</a:t>
            </a:r>
            <a:r>
              <a:rPr lang="en-US" sz="1600" dirty="0">
                <a:solidFill>
                  <a:schemeClr val="accent5">
                    <a:lumMod val="50000"/>
                  </a:schemeClr>
                </a:solidFill>
              </a:rPr>
              <a:t>23</a:t>
            </a:r>
            <a:endParaRPr lang="ru-RU" sz="1600" dirty="0">
              <a:solidFill>
                <a:schemeClr val="accent5">
                  <a:lumMod val="50000"/>
                </a:schemeClr>
              </a:solidFill>
            </a:endParaRPr>
          </a:p>
        </p:txBody>
      </p:sp>
      <p:pic>
        <p:nvPicPr>
          <p:cNvPr id="7"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3" cstate="print"/>
          <a:srcRect/>
          <a:stretch>
            <a:fillRect/>
          </a:stretch>
        </p:blipFill>
        <p:spPr bwMode="auto">
          <a:xfrm>
            <a:off x="6054812" y="1458098"/>
            <a:ext cx="2339546" cy="494270"/>
          </a:xfrm>
          <a:prstGeom prst="rect">
            <a:avLst/>
          </a:prstGeom>
          <a:noFill/>
        </p:spPr>
      </p:pic>
    </p:spTree>
    <p:extLst>
      <p:ext uri="{BB962C8B-B14F-4D97-AF65-F5344CB8AC3E}">
        <p14:creationId xmlns:p14="http://schemas.microsoft.com/office/powerpoint/2010/main" val="1296028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pic>
        <p:nvPicPr>
          <p:cNvPr id="255" name="Google Shape;255;p23"/>
          <p:cNvPicPr preferRelativeResize="0"/>
          <p:nvPr/>
        </p:nvPicPr>
        <p:blipFill rotWithShape="1">
          <a:blip r:embed="rId3">
            <a:alphaModFix/>
          </a:blip>
          <a:srcRect/>
          <a:stretch/>
        </p:blipFill>
        <p:spPr>
          <a:xfrm>
            <a:off x="2498165" y="4456176"/>
            <a:ext cx="2368296" cy="2401824"/>
          </a:xfrm>
          <a:prstGeom prst="rect">
            <a:avLst/>
          </a:prstGeom>
          <a:noFill/>
          <a:ln>
            <a:noFill/>
          </a:ln>
        </p:spPr>
      </p:pic>
      <p:pic>
        <p:nvPicPr>
          <p:cNvPr id="257" name="Google Shape;257;p23"/>
          <p:cNvPicPr preferRelativeResize="0"/>
          <p:nvPr/>
        </p:nvPicPr>
        <p:blipFill rotWithShape="1">
          <a:blip r:embed="rId3">
            <a:alphaModFix/>
          </a:blip>
          <a:srcRect/>
          <a:stretch/>
        </p:blipFill>
        <p:spPr>
          <a:xfrm>
            <a:off x="4371152" y="905212"/>
            <a:ext cx="2368296" cy="2401824"/>
          </a:xfrm>
          <a:prstGeom prst="rect">
            <a:avLst/>
          </a:prstGeom>
          <a:noFill/>
          <a:ln>
            <a:noFill/>
          </a:ln>
        </p:spPr>
      </p:pic>
      <p:sp>
        <p:nvSpPr>
          <p:cNvPr id="258" name="Google Shape;258;p23"/>
          <p:cNvSpPr txBox="1"/>
          <p:nvPr/>
        </p:nvSpPr>
        <p:spPr>
          <a:xfrm>
            <a:off x="861777" y="3873280"/>
            <a:ext cx="4013928" cy="1720212"/>
          </a:xfrm>
          <a:prstGeom prst="rect">
            <a:avLst/>
          </a:prstGeom>
          <a:noFill/>
          <a:ln>
            <a:noFill/>
          </a:ln>
        </p:spPr>
        <p:txBody>
          <a:bodyPr spcFirstLastPara="1" wrap="square" lIns="91425" tIns="45700" rIns="91425" bIns="45700" anchor="t" anchorCtr="0">
            <a:noAutofit/>
          </a:bodyPr>
          <a:lstStyle/>
          <a:p>
            <a:pPr>
              <a:lnSpc>
                <a:spcPct val="90000"/>
              </a:lnSpc>
              <a:buClr>
                <a:srgbClr val="1E4E79"/>
              </a:buClr>
              <a:buSzPts val="2000"/>
            </a:pPr>
            <a:r>
              <a:rPr lang="en-US" sz="2000" dirty="0">
                <a:solidFill>
                  <a:srgbClr val="5B9BD5">
                    <a:lumMod val="50000"/>
                  </a:srgbClr>
                </a:solidFill>
              </a:rPr>
              <a:t>Malaya </a:t>
            </a:r>
            <a:r>
              <a:rPr lang="en-US" sz="2000" dirty="0" err="1">
                <a:solidFill>
                  <a:srgbClr val="5B9BD5">
                    <a:lumMod val="50000"/>
                  </a:srgbClr>
                </a:solidFill>
              </a:rPr>
              <a:t>Dmitrovka</a:t>
            </a:r>
            <a:r>
              <a:rPr lang="en-US" sz="2000">
                <a:solidFill>
                  <a:srgbClr val="5B9BD5">
                    <a:lumMod val="50000"/>
                  </a:srgbClr>
                </a:solidFill>
              </a:rPr>
              <a:t> street 16/12 </a:t>
            </a:r>
            <a:br>
              <a:rPr lang="en-US" sz="2000">
                <a:solidFill>
                  <a:srgbClr val="5B9BD5">
                    <a:lumMod val="50000"/>
                  </a:srgbClr>
                </a:solidFill>
              </a:rPr>
            </a:br>
            <a:r>
              <a:rPr lang="en-US" sz="2000">
                <a:solidFill>
                  <a:srgbClr val="5B9BD5">
                    <a:lumMod val="50000"/>
                  </a:srgbClr>
                </a:solidFill>
              </a:rPr>
              <a:t>127006 Moscow, Russia  </a:t>
            </a:r>
            <a:br>
              <a:rPr lang="en-US" sz="2000">
                <a:solidFill>
                  <a:srgbClr val="5B9BD5">
                    <a:lumMod val="50000"/>
                  </a:srgbClr>
                </a:solidFill>
              </a:rPr>
            </a:br>
            <a:r>
              <a:rPr lang="en-US" sz="2000">
                <a:solidFill>
                  <a:srgbClr val="5B9BD5">
                    <a:lumMod val="50000"/>
                  </a:srgbClr>
                </a:solidFill>
              </a:rPr>
              <a:t>Tel.</a:t>
            </a:r>
            <a:r>
              <a:rPr lang="en-US" sz="2000" kern="0">
                <a:solidFill>
                  <a:srgbClr val="1E4E79"/>
                </a:solidFill>
                <a:ea typeface="Calibri"/>
                <a:cs typeface="Calibri"/>
                <a:sym typeface="Calibri"/>
              </a:rPr>
              <a:t>: +7 495 228 48 78  </a:t>
            </a:r>
            <a:endParaRPr lang="en-US" sz="1400" kern="0">
              <a:solidFill>
                <a:srgbClr val="000000"/>
              </a:solidFill>
              <a:cs typeface="Arial"/>
              <a:sym typeface="Arial"/>
            </a:endParaRPr>
          </a:p>
          <a:p>
            <a:pPr>
              <a:lnSpc>
                <a:spcPct val="90000"/>
              </a:lnSpc>
              <a:spcBef>
                <a:spcPts val="1000"/>
              </a:spcBef>
              <a:buClr>
                <a:srgbClr val="1E4E79"/>
              </a:buClr>
              <a:buSzPts val="2000"/>
              <a:buFont typeface="Arial"/>
              <a:buNone/>
            </a:pPr>
            <a:r>
              <a:rPr lang="en-US" sz="2000" kern="0">
                <a:solidFill>
                  <a:srgbClr val="1E4E79"/>
                </a:solidFill>
                <a:latin typeface="Calibri"/>
                <a:ea typeface="Calibri"/>
                <a:cs typeface="Calibri"/>
                <a:sym typeface="Calibri"/>
                <a:hlinkClick r:id="rId4"/>
              </a:rPr>
              <a:t>info</a:t>
            </a:r>
            <a:r>
              <a:rPr lang="ru-RU" sz="2000" kern="0" dirty="0">
                <a:solidFill>
                  <a:srgbClr val="1E4E79"/>
                </a:solidFill>
                <a:latin typeface="Calibri"/>
                <a:ea typeface="Calibri"/>
                <a:cs typeface="Calibri"/>
                <a:sym typeface="Calibri"/>
                <a:hlinkClick r:id="rId4"/>
              </a:rPr>
              <a:t>@mosgolaw.com</a:t>
            </a:r>
            <a:endParaRPr lang="ru-RU" sz="2000" kern="0" dirty="0">
              <a:solidFill>
                <a:srgbClr val="1E4E79"/>
              </a:solidFill>
              <a:latin typeface="Calibri"/>
              <a:ea typeface="Calibri"/>
              <a:cs typeface="Calibri"/>
              <a:sym typeface="Calibri"/>
            </a:endParaRPr>
          </a:p>
          <a:p>
            <a:pPr>
              <a:lnSpc>
                <a:spcPct val="90000"/>
              </a:lnSpc>
              <a:spcBef>
                <a:spcPts val="1000"/>
              </a:spcBef>
              <a:buClr>
                <a:srgbClr val="1E4E79"/>
              </a:buClr>
              <a:buSzPts val="2000"/>
              <a:buFont typeface="Arial"/>
              <a:buNone/>
            </a:pPr>
            <a:r>
              <a:rPr lang="ru-RU" sz="2000" kern="0" dirty="0">
                <a:solidFill>
                  <a:srgbClr val="1E4E79"/>
                </a:solidFill>
                <a:ea typeface="Calibri"/>
                <a:cs typeface="Calibri"/>
                <a:sym typeface="Calibri"/>
                <a:hlinkClick r:id="rId5"/>
              </a:rPr>
              <a:t>www.mosgolaw.com</a:t>
            </a:r>
            <a:endParaRPr lang="ru-RU" sz="2000" kern="0" dirty="0">
              <a:solidFill>
                <a:srgbClr val="1E4E79"/>
              </a:solidFill>
              <a:ea typeface="Calibri"/>
              <a:cs typeface="Calibri"/>
              <a:sym typeface="Calibri"/>
            </a:endParaRPr>
          </a:p>
          <a:p>
            <a:pPr>
              <a:lnSpc>
                <a:spcPct val="90000"/>
              </a:lnSpc>
              <a:spcBef>
                <a:spcPts val="1000"/>
              </a:spcBef>
              <a:buClr>
                <a:srgbClr val="1E4E79"/>
              </a:buClr>
              <a:buSzPts val="2000"/>
              <a:buFont typeface="Arial"/>
              <a:buNone/>
            </a:pPr>
            <a:r>
              <a:rPr lang="ru-RU" sz="2000" kern="0" dirty="0">
                <a:solidFill>
                  <a:srgbClr val="1E4E79"/>
                </a:solidFill>
                <a:ea typeface="Calibri"/>
                <a:cs typeface="Calibri"/>
                <a:sym typeface="Calibri"/>
                <a:hlinkClick r:id="rId6"/>
              </a:rPr>
              <a:t>       </a:t>
            </a:r>
            <a:r>
              <a:rPr lang="de-DE" sz="2000" kern="0" dirty="0">
                <a:solidFill>
                  <a:srgbClr val="1E4E79"/>
                </a:solidFill>
                <a:ea typeface="Calibri"/>
                <a:cs typeface="Calibri"/>
                <a:sym typeface="Calibri"/>
                <a:hlinkClick r:id="rId6"/>
              </a:rPr>
              <a:t>https://t.me/MosgoLaw</a:t>
            </a:r>
            <a:r>
              <a:rPr lang="de-DE" sz="2000" kern="0" dirty="0">
                <a:solidFill>
                  <a:srgbClr val="1E4E79"/>
                </a:solidFill>
                <a:ea typeface="Calibri"/>
                <a:cs typeface="Calibri"/>
                <a:sym typeface="Calibri"/>
              </a:rPr>
              <a:t> </a:t>
            </a:r>
            <a:r>
              <a:rPr lang="ru-RU" sz="2000" kern="0" dirty="0">
                <a:solidFill>
                  <a:srgbClr val="1E4E79"/>
                </a:solidFill>
                <a:ea typeface="Calibri"/>
                <a:cs typeface="Calibri"/>
                <a:sym typeface="Calibri"/>
              </a:rPr>
              <a:t> </a:t>
            </a:r>
            <a:br>
              <a:rPr lang="ru-RU" sz="2000" kern="0" dirty="0">
                <a:solidFill>
                  <a:srgbClr val="1E4E79"/>
                </a:solidFill>
                <a:latin typeface="Calibri"/>
                <a:ea typeface="Calibri"/>
                <a:cs typeface="Calibri"/>
                <a:sym typeface="Calibri"/>
              </a:rPr>
            </a:br>
            <a:endParaRPr sz="2000" kern="0" dirty="0">
              <a:solidFill>
                <a:srgbClr val="1E4E79"/>
              </a:solidFill>
              <a:latin typeface="Calibri"/>
              <a:ea typeface="Calibri"/>
              <a:cs typeface="Calibri"/>
              <a:sym typeface="Calibri"/>
            </a:endParaRPr>
          </a:p>
        </p:txBody>
      </p:sp>
      <p:sp>
        <p:nvSpPr>
          <p:cNvPr id="260" name="Google Shape;260;p23"/>
          <p:cNvSpPr/>
          <p:nvPr/>
        </p:nvSpPr>
        <p:spPr>
          <a:xfrm>
            <a:off x="5710845" y="5973844"/>
            <a:ext cx="2864746" cy="406123"/>
          </a:xfrm>
          <a:prstGeom prst="rect">
            <a:avLst/>
          </a:prstGeom>
          <a:noFill/>
          <a:ln>
            <a:noFill/>
          </a:ln>
        </p:spPr>
        <p:txBody>
          <a:bodyPr spcFirstLastPara="1" wrap="square" lIns="91425" tIns="45700" rIns="91425" bIns="45700" anchor="t" anchorCtr="0">
            <a:noAutofit/>
          </a:bodyPr>
          <a:lstStyle/>
          <a:p>
            <a:pPr>
              <a:buClr>
                <a:srgbClr val="000000"/>
              </a:buClr>
              <a:buFont typeface="Arial"/>
              <a:buNone/>
            </a:pPr>
            <a:r>
              <a:rPr lang="ru-RU" sz="2000" kern="0" dirty="0">
                <a:solidFill>
                  <a:srgbClr val="1E4E79"/>
                </a:solidFill>
                <a:latin typeface="Calibri"/>
                <a:ea typeface="Calibri"/>
                <a:cs typeface="Calibri"/>
                <a:sym typeface="Calibri"/>
              </a:rPr>
              <a:t> </a:t>
            </a:r>
            <a:endParaRPr sz="2000" kern="0" dirty="0">
              <a:solidFill>
                <a:srgbClr val="1E4E79"/>
              </a:solidFill>
              <a:latin typeface="Calibri"/>
              <a:ea typeface="Calibri"/>
              <a:cs typeface="Calibri"/>
              <a:sym typeface="Calibri"/>
            </a:endParaRPr>
          </a:p>
        </p:txBody>
      </p:sp>
      <p:sp>
        <p:nvSpPr>
          <p:cNvPr id="262" name="Google Shape;262;p23"/>
          <p:cNvSpPr/>
          <p:nvPr/>
        </p:nvSpPr>
        <p:spPr>
          <a:xfrm>
            <a:off x="5766487" y="-1"/>
            <a:ext cx="3377513" cy="3377513"/>
          </a:xfrm>
          <a:prstGeom prst="rtTriangle">
            <a:avLst/>
          </a:prstGeom>
          <a:noFill/>
          <a:ln w="12700" cap="flat" cmpd="sng">
            <a:solidFill>
              <a:srgbClr val="D8E2F3"/>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pic>
        <p:nvPicPr>
          <p:cNvPr id="263" name="Google Shape;263;p23"/>
          <p:cNvPicPr preferRelativeResize="0"/>
          <p:nvPr/>
        </p:nvPicPr>
        <p:blipFill rotWithShape="1">
          <a:blip r:embed="rId7">
            <a:alphaModFix/>
          </a:blip>
          <a:srcRect/>
          <a:stretch/>
        </p:blipFill>
        <p:spPr>
          <a:xfrm>
            <a:off x="6505833" y="1458589"/>
            <a:ext cx="2069758" cy="438214"/>
          </a:xfrm>
          <a:prstGeom prst="rect">
            <a:avLst/>
          </a:prstGeom>
          <a:noFill/>
          <a:ln>
            <a:noFill/>
          </a:ln>
        </p:spPr>
      </p:pic>
      <p:sp>
        <p:nvSpPr>
          <p:cNvPr id="13" name="TextBox 12"/>
          <p:cNvSpPr txBox="1"/>
          <p:nvPr/>
        </p:nvSpPr>
        <p:spPr>
          <a:xfrm>
            <a:off x="861777" y="765425"/>
            <a:ext cx="4602589" cy="2000548"/>
          </a:xfrm>
          <a:prstGeom prst="rect">
            <a:avLst/>
          </a:prstGeom>
          <a:noFill/>
        </p:spPr>
        <p:txBody>
          <a:bodyPr wrap="square" rtlCol="0">
            <a:spAutoFit/>
          </a:bodyPr>
          <a:lstStyle/>
          <a:p>
            <a:pPr algn="just">
              <a:lnSpc>
                <a:spcPts val="1200"/>
              </a:lnSpc>
            </a:pPr>
            <a:r>
              <a:rPr lang="en-US" sz="1400" dirty="0">
                <a:solidFill>
                  <a:schemeClr val="bg2">
                    <a:lumMod val="75000"/>
                  </a:schemeClr>
                </a:solidFill>
              </a:rPr>
              <a:t>This newsletter shall not be viewed as legal advice. It is prepared for educational and informational purposes only. Mosgo &amp; Partners is not responsible for any consequences of reliance on the information contained in this newsletter without specific professional advice.</a:t>
            </a:r>
            <a:endParaRPr lang="ru-RU" sz="1400" dirty="0">
              <a:solidFill>
                <a:schemeClr val="bg2">
                  <a:lumMod val="75000"/>
                </a:schemeClr>
              </a:solidFill>
            </a:endParaRPr>
          </a:p>
          <a:p>
            <a:pPr algn="just">
              <a:lnSpc>
                <a:spcPts val="1200"/>
              </a:lnSpc>
            </a:pPr>
            <a:endParaRPr lang="ru-RU" sz="1400" dirty="0">
              <a:solidFill>
                <a:schemeClr val="bg2">
                  <a:lumMod val="75000"/>
                </a:schemeClr>
              </a:solidFill>
            </a:endParaRPr>
          </a:p>
          <a:p>
            <a:pPr algn="just">
              <a:lnSpc>
                <a:spcPts val="1200"/>
              </a:lnSpc>
            </a:pPr>
            <a:r>
              <a:rPr lang="en-US" sz="1400" dirty="0">
                <a:solidFill>
                  <a:srgbClr val="AFABAB"/>
                </a:solidFill>
              </a:rPr>
              <a:t>The information is current as of:</a:t>
            </a:r>
          </a:p>
          <a:p>
            <a:pPr algn="just">
              <a:lnSpc>
                <a:spcPts val="1200"/>
              </a:lnSpc>
            </a:pPr>
            <a:endParaRPr lang="en-US" sz="1400" dirty="0">
              <a:solidFill>
                <a:srgbClr val="AFABAB"/>
              </a:solidFill>
            </a:endParaRPr>
          </a:p>
          <a:p>
            <a:pPr algn="just">
              <a:lnSpc>
                <a:spcPts val="1200"/>
              </a:lnSpc>
            </a:pPr>
            <a:r>
              <a:rPr lang="en-US" sz="1400" b="1" dirty="0">
                <a:solidFill>
                  <a:srgbClr val="AFABAB"/>
                </a:solidFill>
              </a:rPr>
              <a:t>10:00 Moscow time on 17 July 2023</a:t>
            </a:r>
            <a:r>
              <a:rPr lang="en-US" sz="1400" dirty="0">
                <a:solidFill>
                  <a:srgbClr val="AFABAB"/>
                </a:solidFill>
              </a:rPr>
              <a:t>.</a:t>
            </a:r>
          </a:p>
          <a:p>
            <a:pPr algn="just">
              <a:lnSpc>
                <a:spcPts val="1200"/>
              </a:lnSpc>
            </a:pPr>
            <a:endParaRPr lang="ru-RU" sz="1400" dirty="0">
              <a:solidFill>
                <a:schemeClr val="bg2">
                  <a:lumMod val="75000"/>
                </a:schemeClr>
              </a:solidFill>
            </a:endParaRPr>
          </a:p>
          <a:p>
            <a:pPr algn="just">
              <a:lnSpc>
                <a:spcPts val="1200"/>
              </a:lnSpc>
            </a:pPr>
            <a:endParaRPr lang="ru-RU" sz="1400" dirty="0">
              <a:solidFill>
                <a:schemeClr val="bg2">
                  <a:lumMod val="75000"/>
                </a:schemeClr>
              </a:solidFill>
            </a:endParaRPr>
          </a:p>
          <a:p>
            <a:pPr algn="just"/>
            <a:r>
              <a:rPr lang="ru-RU" sz="1400" dirty="0">
                <a:solidFill>
                  <a:schemeClr val="bg2">
                    <a:lumMod val="75000"/>
                  </a:schemeClr>
                </a:solidFill>
              </a:rPr>
              <a:t>© Mosgo &amp; Partners. </a:t>
            </a:r>
            <a:r>
              <a:rPr lang="en-US" sz="1400" dirty="0">
                <a:solidFill>
                  <a:schemeClr val="bg2">
                    <a:lumMod val="75000"/>
                  </a:schemeClr>
                </a:solidFill>
              </a:rPr>
              <a:t>Moscow</a:t>
            </a:r>
            <a:r>
              <a:rPr lang="ru-RU" sz="1400" dirty="0">
                <a:solidFill>
                  <a:schemeClr val="bg2">
                    <a:lumMod val="75000"/>
                  </a:schemeClr>
                </a:solidFill>
              </a:rPr>
              <a:t>, 20</a:t>
            </a:r>
            <a:r>
              <a:rPr lang="en-US" sz="1400" dirty="0">
                <a:solidFill>
                  <a:schemeClr val="bg2">
                    <a:lumMod val="75000"/>
                  </a:schemeClr>
                </a:solidFill>
              </a:rPr>
              <a:t>23</a:t>
            </a:r>
            <a:r>
              <a:rPr lang="ru-RU" sz="1400" dirty="0">
                <a:solidFill>
                  <a:schemeClr val="bg2">
                    <a:lumMod val="75000"/>
                  </a:schemeClr>
                </a:solidFill>
              </a:rPr>
              <a:t>.</a:t>
            </a:r>
            <a:endParaRPr lang="ru-RU" dirty="0"/>
          </a:p>
        </p:txBody>
      </p:sp>
      <p:pic>
        <p:nvPicPr>
          <p:cNvPr id="12" name="Рисунок 11"/>
          <p:cNvPicPr>
            <a:picLocks noChangeAspect="1"/>
          </p:cNvPicPr>
          <p:nvPr/>
        </p:nvPicPr>
        <p:blipFill>
          <a:blip r:embed="rId8"/>
          <a:stretch>
            <a:fillRect/>
          </a:stretch>
        </p:blipFill>
        <p:spPr>
          <a:xfrm>
            <a:off x="861777" y="5593493"/>
            <a:ext cx="442767" cy="405870"/>
          </a:xfrm>
          <a:prstGeom prst="rect">
            <a:avLst/>
          </a:prstGeom>
        </p:spPr>
      </p:pic>
      <p:pic>
        <p:nvPicPr>
          <p:cNvPr id="14" name="Picture 2" descr="http://qrcoder.ru/code/?BEGIN%3AVCARD%0AN%3AShamatonov%3BAnton%0AORG%3AMosgo+%26+Partners%0ATITLE%3APartner%0ATEL%3A%2B74952284878%0AURL%3Ahttps%3A%2F%2Fmosgolaw.com%2F%0AEMAIL%3Aanton.shamatonov%40mosgolaw.com%0AEND%3AVCARD&amp;3&amp;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2849" y="3873280"/>
            <a:ext cx="17430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10" cstate="print"/>
          <a:srcRect/>
          <a:stretch>
            <a:fillRect/>
          </a:stretch>
        </p:blipFill>
        <p:spPr bwMode="auto">
          <a:xfrm>
            <a:off x="6502849" y="1457373"/>
            <a:ext cx="2079971" cy="439430"/>
          </a:xfrm>
          <a:prstGeom prst="rect">
            <a:avLst/>
          </a:prstGeom>
          <a:noFill/>
        </p:spPr>
      </p:pic>
    </p:spTree>
    <p:extLst>
      <p:ext uri="{BB962C8B-B14F-4D97-AF65-F5344CB8AC3E}">
        <p14:creationId xmlns:p14="http://schemas.microsoft.com/office/powerpoint/2010/main" val="410204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0"/>
            <a:ext cx="9144000" cy="6858000"/>
          </a:xfrm>
          <a:prstGeom prst="rect">
            <a:avLst/>
          </a:prstGeom>
        </p:spPr>
      </p:pic>
      <p:sp>
        <p:nvSpPr>
          <p:cNvPr id="9" name="Подзаголовок 2"/>
          <p:cNvSpPr txBox="1">
            <a:spLocks/>
          </p:cNvSpPr>
          <p:nvPr/>
        </p:nvSpPr>
        <p:spPr>
          <a:xfrm>
            <a:off x="1166723" y="508128"/>
            <a:ext cx="7198344" cy="8126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Article 5n of Council Regulation 833/2014 – prohibition of the legal and auxiliary services</a:t>
            </a:r>
          </a:p>
        </p:txBody>
      </p:sp>
      <p:sp>
        <p:nvSpPr>
          <p:cNvPr id="13" name="Подзаголовок 2"/>
          <p:cNvSpPr txBox="1">
            <a:spLocks/>
          </p:cNvSpPr>
          <p:nvPr/>
        </p:nvSpPr>
        <p:spPr>
          <a:xfrm>
            <a:off x="1167714" y="1712463"/>
            <a:ext cx="6336960" cy="432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1037967" y="1507525"/>
            <a:ext cx="7327100" cy="13718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lgn="just"/>
            <a:r>
              <a:rPr lang="en-US" dirty="0"/>
              <a:t>Item 1: It shall be prohibited to provide, directly or indirectly, accounting, auditing, including statutory audit, bookkeeping or tax consulting services, or business and management consulting or public relations services to … </a:t>
            </a:r>
          </a:p>
          <a:p>
            <a:pPr marL="177800" algn="just"/>
            <a:r>
              <a:rPr lang="en-US" b="1" dirty="0"/>
              <a:t>legal persons, entities or bodies established in Russia</a:t>
            </a:r>
            <a:r>
              <a:rPr lang="en-US" dirty="0"/>
              <a:t>.</a:t>
            </a:r>
            <a:endParaRPr lang="ru-RU" dirty="0"/>
          </a:p>
        </p:txBody>
      </p:sp>
      <p:sp>
        <p:nvSpPr>
          <p:cNvPr id="19" name="Прямоугольный треугольник 18"/>
          <p:cNvSpPr/>
          <p:nvPr/>
        </p:nvSpPr>
        <p:spPr>
          <a:xfrm>
            <a:off x="907229" y="2062715"/>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1037967" y="3036624"/>
            <a:ext cx="7327100" cy="1091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dirty="0"/>
              <a:t>Item 2: It shall be prohibited to provide, directly or indirectly, architectural and engineering services, </a:t>
            </a:r>
            <a:r>
              <a:rPr lang="en-US" b="1" dirty="0"/>
              <a:t>legal advisory services </a:t>
            </a:r>
            <a:r>
              <a:rPr lang="en-US" dirty="0"/>
              <a:t>and IT consultancy services to … </a:t>
            </a:r>
            <a:r>
              <a:rPr lang="en-US" b="1" dirty="0"/>
              <a:t>legal persons, entities or bodies established in Russia</a:t>
            </a:r>
            <a:r>
              <a:rPr lang="en-US" dirty="0"/>
              <a:t>.</a:t>
            </a:r>
          </a:p>
        </p:txBody>
      </p:sp>
      <p:sp>
        <p:nvSpPr>
          <p:cNvPr id="15" name="Прямоугольный треугольник 14"/>
          <p:cNvSpPr/>
          <p:nvPr/>
        </p:nvSpPr>
        <p:spPr>
          <a:xfrm>
            <a:off x="907229" y="3434609"/>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39300" y="6147781"/>
            <a:ext cx="1249141" cy="265155"/>
          </a:xfrm>
          <a:prstGeom prst="rect">
            <a:avLst/>
          </a:prstGeom>
          <a:noFill/>
        </p:spPr>
      </p:pic>
      <p:pic>
        <p:nvPicPr>
          <p:cNvPr id="18"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47537" y="6139543"/>
            <a:ext cx="1249141" cy="265155"/>
          </a:xfrm>
          <a:prstGeom prst="rect">
            <a:avLst/>
          </a:prstGeom>
          <a:noFill/>
        </p:spPr>
      </p:pic>
      <p:sp>
        <p:nvSpPr>
          <p:cNvPr id="22" name="Номер слайда 21"/>
          <p:cNvSpPr>
            <a:spLocks noGrp="1"/>
          </p:cNvSpPr>
          <p:nvPr>
            <p:ph type="sldNum" sz="quarter" idx="12"/>
          </p:nvPr>
        </p:nvSpPr>
        <p:spPr>
          <a:xfrm>
            <a:off x="439300" y="6444667"/>
            <a:ext cx="2057400" cy="365125"/>
          </a:xfrm>
        </p:spPr>
        <p:txBody>
          <a:bodyPr/>
          <a:lstStyle/>
          <a:p>
            <a:pPr algn="l"/>
            <a:fld id="{B85C685D-92C9-46B3-88CA-2420B6256DBD}" type="slidenum">
              <a:rPr lang="ru-RU" smtClean="0"/>
              <a:pPr algn="l"/>
              <a:t>2</a:t>
            </a:fld>
            <a:endParaRPr lang="ru-RU" dirty="0"/>
          </a:p>
        </p:txBody>
      </p:sp>
      <p:sp>
        <p:nvSpPr>
          <p:cNvPr id="24" name="Прямоугольник 23"/>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5"/>
              </a:rPr>
              <a:t> </a:t>
            </a:r>
            <a:r>
              <a:rPr lang="de-DE" kern="0" dirty="0">
                <a:solidFill>
                  <a:srgbClr val="1E4E79"/>
                </a:solidFill>
                <a:ea typeface="Calibri"/>
                <a:cs typeface="Calibri"/>
                <a:sym typeface="Calibri"/>
                <a:hlinkClick r:id="rId5"/>
              </a:rPr>
              <a:t>t.me/</a:t>
            </a:r>
            <a:r>
              <a:rPr lang="de-DE" kern="0" dirty="0" err="1">
                <a:solidFill>
                  <a:srgbClr val="1E4E79"/>
                </a:solidFill>
                <a:ea typeface="Calibri"/>
                <a:cs typeface="Calibri"/>
                <a:sym typeface="Calibri"/>
                <a:hlinkClick r:id="rId5"/>
              </a:rPr>
              <a:t>MosgoLaw</a:t>
            </a:r>
            <a:r>
              <a:rPr lang="de-DE" kern="0" dirty="0">
                <a:solidFill>
                  <a:srgbClr val="1E4E79"/>
                </a:solidFill>
                <a:ea typeface="Calibri"/>
                <a:cs typeface="Calibri"/>
                <a:sym typeface="Calibri"/>
              </a:rPr>
              <a:t> </a:t>
            </a:r>
            <a:endParaRPr lang="ru-RU" dirty="0"/>
          </a:p>
        </p:txBody>
      </p:sp>
      <p:pic>
        <p:nvPicPr>
          <p:cNvPr id="25" name="Рисунок 24"/>
          <p:cNvPicPr>
            <a:picLocks noChangeAspect="1"/>
          </p:cNvPicPr>
          <p:nvPr/>
        </p:nvPicPr>
        <p:blipFill>
          <a:blip r:embed="rId6"/>
          <a:stretch>
            <a:fillRect/>
          </a:stretch>
        </p:blipFill>
        <p:spPr>
          <a:xfrm>
            <a:off x="6889120" y="6331464"/>
            <a:ext cx="442767" cy="405870"/>
          </a:xfrm>
          <a:prstGeom prst="rect">
            <a:avLst/>
          </a:prstGeom>
        </p:spPr>
      </p:pic>
      <p:sp>
        <p:nvSpPr>
          <p:cNvPr id="17" name="Прямоугольник 16">
            <a:extLst>
              <a:ext uri="{FF2B5EF4-FFF2-40B4-BE49-F238E27FC236}">
                <a16:creationId xmlns:a16="http://schemas.microsoft.com/office/drawing/2014/main" id="{FD559498-4D79-4E95-B07B-75AEB367F2B8}"/>
              </a:ext>
            </a:extLst>
          </p:cNvPr>
          <p:cNvSpPr/>
          <p:nvPr/>
        </p:nvSpPr>
        <p:spPr>
          <a:xfrm>
            <a:off x="1037967" y="4284945"/>
            <a:ext cx="7327100" cy="694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dirty="0"/>
              <a:t>Remaining items of the </a:t>
            </a:r>
            <a:r>
              <a:rPr lang="en-US"/>
              <a:t>article provide </a:t>
            </a:r>
            <a:r>
              <a:rPr lang="en-US" dirty="0"/>
              <a:t>various exemptions and derogations.</a:t>
            </a:r>
            <a:endParaRPr lang="ru-RU" dirty="0"/>
          </a:p>
        </p:txBody>
      </p:sp>
      <p:sp>
        <p:nvSpPr>
          <p:cNvPr id="32" name="Прямоугольный треугольник 31"/>
          <p:cNvSpPr/>
          <p:nvPr/>
        </p:nvSpPr>
        <p:spPr>
          <a:xfrm>
            <a:off x="907229" y="4492115"/>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8818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0"/>
            <a:ext cx="9144000" cy="6858000"/>
          </a:xfrm>
          <a:prstGeom prst="rect">
            <a:avLst/>
          </a:prstGeom>
        </p:spPr>
      </p:pic>
      <p:sp>
        <p:nvSpPr>
          <p:cNvPr id="9" name="Подзаголовок 2"/>
          <p:cNvSpPr txBox="1">
            <a:spLocks/>
          </p:cNvSpPr>
          <p:nvPr/>
        </p:nvSpPr>
        <p:spPr>
          <a:xfrm>
            <a:off x="1167712" y="492494"/>
            <a:ext cx="7313558" cy="8113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Services from item 1 of article 5n (usually provided along with the legal services):</a:t>
            </a:r>
          </a:p>
        </p:txBody>
      </p:sp>
      <p:sp>
        <p:nvSpPr>
          <p:cNvPr id="13" name="Подзаголовок 2"/>
          <p:cNvSpPr txBox="1">
            <a:spLocks/>
          </p:cNvSpPr>
          <p:nvPr/>
        </p:nvSpPr>
        <p:spPr>
          <a:xfrm>
            <a:off x="1167713" y="1914525"/>
            <a:ext cx="7242861" cy="40869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spcBef>
                <a:spcPts val="0"/>
              </a:spcBef>
              <a:buNone/>
            </a:pPr>
            <a:endParaRPr lang="ru-RU" sz="2000" dirty="0"/>
          </a:p>
          <a:p>
            <a:pPr marL="457200" lvl="1" indent="0">
              <a:spcBef>
                <a:spcPts val="0"/>
              </a:spcBef>
              <a:buNone/>
            </a:pPr>
            <a:endParaRPr lang="ru-RU" sz="2000" dirty="0"/>
          </a:p>
          <a:p>
            <a:pPr marL="0" indent="0">
              <a:buNone/>
            </a:pPr>
            <a:endParaRPr lang="ru-RU" sz="2000" dirty="0"/>
          </a:p>
          <a:p>
            <a:pPr marL="0" indent="0">
              <a:buNone/>
            </a:pPr>
            <a:endParaRPr lang="ru-RU" sz="2000" dirty="0"/>
          </a:p>
          <a:p>
            <a:pPr marL="0" indent="0">
              <a:buNone/>
            </a:pPr>
            <a:br>
              <a:rPr lang="ru-RU" sz="2000" dirty="0">
                <a:solidFill>
                  <a:schemeClr val="accent1">
                    <a:lumMod val="50000"/>
                  </a:schemeClr>
                </a:solidFill>
              </a:rPr>
            </a:br>
            <a:endParaRPr lang="ru-RU" sz="2000" dirty="0">
              <a:solidFill>
                <a:schemeClr val="accent1">
                  <a:lumMod val="50000"/>
                </a:schemeClr>
              </a:solidFill>
            </a:endParaRPr>
          </a:p>
        </p:txBody>
      </p:sp>
      <p:sp>
        <p:nvSpPr>
          <p:cNvPr id="8" name="Прямоугольник 7"/>
          <p:cNvSpPr/>
          <p:nvPr/>
        </p:nvSpPr>
        <p:spPr>
          <a:xfrm>
            <a:off x="1167712" y="1710266"/>
            <a:ext cx="3404287" cy="3247628"/>
          </a:xfrm>
          <a:prstGeom prst="rect">
            <a:avLst/>
          </a:prstGeom>
          <a:solidFill>
            <a:srgbClr val="98C0E4"/>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ru-RU" dirty="0"/>
          </a:p>
        </p:txBody>
      </p:sp>
      <p:sp>
        <p:nvSpPr>
          <p:cNvPr id="10" name="Прямоугольник 9"/>
          <p:cNvSpPr/>
          <p:nvPr/>
        </p:nvSpPr>
        <p:spPr>
          <a:xfrm>
            <a:off x="4789143" y="1710265"/>
            <a:ext cx="3404287" cy="3247627"/>
          </a:xfrm>
          <a:prstGeom prst="rect">
            <a:avLst/>
          </a:prstGeom>
          <a:solidFill>
            <a:srgbClr val="98C0E4"/>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ru-RU" dirty="0"/>
          </a:p>
        </p:txBody>
      </p:sp>
      <p:sp>
        <p:nvSpPr>
          <p:cNvPr id="15" name="Прямоугольник 14"/>
          <p:cNvSpPr/>
          <p:nvPr/>
        </p:nvSpPr>
        <p:spPr>
          <a:xfrm>
            <a:off x="1295400" y="1796359"/>
            <a:ext cx="3149600" cy="2976977"/>
          </a:xfrm>
          <a:prstGeom prst="rect">
            <a:avLst/>
          </a:prstGeom>
          <a:solidFill>
            <a:srgbClr val="98C0E4"/>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buBlip>
                <a:blip r:embed="rId4"/>
              </a:buBlip>
            </a:pPr>
            <a:r>
              <a:rPr lang="en-US" sz="1600" dirty="0"/>
              <a:t>Accounting, auditing, bookkeeping and tax consultancy services cover the recording of commercial transactions for businesses,</a:t>
            </a:r>
          </a:p>
          <a:p>
            <a:pPr marL="285750" indent="-285750" algn="just">
              <a:buBlip>
                <a:blip r:embed="rId4"/>
              </a:buBlip>
            </a:pPr>
            <a:r>
              <a:rPr lang="en-US" sz="1600" dirty="0"/>
              <a:t>examination services of accounting records and financial statements,</a:t>
            </a:r>
          </a:p>
          <a:p>
            <a:pPr marL="285750" indent="-285750" algn="just">
              <a:buBlip>
                <a:blip r:embed="rId4"/>
              </a:buBlip>
            </a:pPr>
            <a:r>
              <a:rPr lang="en-US" sz="1600" dirty="0"/>
              <a:t>business tax planning and consulting,</a:t>
            </a:r>
          </a:p>
          <a:p>
            <a:pPr marL="285750" indent="-285750" algn="just">
              <a:buBlip>
                <a:blip r:embed="rId4"/>
              </a:buBlip>
            </a:pPr>
            <a:r>
              <a:rPr lang="en-US" sz="1600" dirty="0"/>
              <a:t>preparation of tax documents.</a:t>
            </a:r>
            <a:endParaRPr lang="ru-RU" sz="1600" dirty="0"/>
          </a:p>
        </p:txBody>
      </p:sp>
      <p:sp>
        <p:nvSpPr>
          <p:cNvPr id="16" name="Прямоугольник 15"/>
          <p:cNvSpPr/>
          <p:nvPr/>
        </p:nvSpPr>
        <p:spPr>
          <a:xfrm>
            <a:off x="4916486" y="1793859"/>
            <a:ext cx="3149600" cy="2979477"/>
          </a:xfrm>
          <a:prstGeom prst="rect">
            <a:avLst/>
          </a:prstGeom>
          <a:solidFill>
            <a:srgbClr val="98C0E4"/>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buBlip>
                <a:blip r:embed="rId4"/>
              </a:buBlip>
            </a:pPr>
            <a:r>
              <a:rPr lang="en-US" sz="1600" dirty="0"/>
              <a:t>Business and management consulting and public relations services, which cover advisory, guidance and operational assistance services provided to businesses for business policy and strategy and the overall planning, structuring and control of an organization.</a:t>
            </a:r>
          </a:p>
        </p:txBody>
      </p:sp>
      <p:pic>
        <p:nvPicPr>
          <p:cNvPr id="17"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5" cstate="print"/>
          <a:srcRect/>
          <a:stretch>
            <a:fillRect/>
          </a:stretch>
        </p:blipFill>
        <p:spPr bwMode="auto">
          <a:xfrm>
            <a:off x="447537" y="6145426"/>
            <a:ext cx="1282409" cy="255373"/>
          </a:xfrm>
          <a:prstGeom prst="rect">
            <a:avLst/>
          </a:prstGeom>
          <a:noFill/>
        </p:spPr>
      </p:pic>
      <p:sp>
        <p:nvSpPr>
          <p:cNvPr id="20" name="Номер слайда 19"/>
          <p:cNvSpPr>
            <a:spLocks noGrp="1"/>
          </p:cNvSpPr>
          <p:nvPr>
            <p:ph type="sldNum" sz="quarter" idx="12"/>
          </p:nvPr>
        </p:nvSpPr>
        <p:spPr>
          <a:xfrm>
            <a:off x="447537" y="6446837"/>
            <a:ext cx="2057400" cy="365125"/>
          </a:xfrm>
        </p:spPr>
        <p:txBody>
          <a:bodyPr/>
          <a:lstStyle/>
          <a:p>
            <a:pPr algn="l"/>
            <a:fld id="{B85C685D-92C9-46B3-88CA-2420B6256DBD}" type="slidenum">
              <a:rPr lang="ru-RU" smtClean="0"/>
              <a:pPr algn="l"/>
              <a:t>3</a:t>
            </a:fld>
            <a:endParaRPr lang="ru-RU" dirty="0"/>
          </a:p>
        </p:txBody>
      </p:sp>
      <p:sp>
        <p:nvSpPr>
          <p:cNvPr id="21" name="Прямоугольник 20"/>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6"/>
              </a:rPr>
              <a:t> </a:t>
            </a:r>
            <a:r>
              <a:rPr lang="de-DE" kern="0" dirty="0">
                <a:solidFill>
                  <a:srgbClr val="1E4E79"/>
                </a:solidFill>
                <a:ea typeface="Calibri"/>
                <a:cs typeface="Calibri"/>
                <a:sym typeface="Calibri"/>
                <a:hlinkClick r:id="rId6"/>
              </a:rPr>
              <a:t>t.me/</a:t>
            </a:r>
            <a:r>
              <a:rPr lang="de-DE" kern="0" dirty="0" err="1">
                <a:solidFill>
                  <a:srgbClr val="1E4E79"/>
                </a:solidFill>
                <a:ea typeface="Calibri"/>
                <a:cs typeface="Calibri"/>
                <a:sym typeface="Calibri"/>
                <a:hlinkClick r:id="rId6"/>
              </a:rPr>
              <a:t>MosgoLaw</a:t>
            </a:r>
            <a:r>
              <a:rPr lang="de-DE" kern="0" dirty="0">
                <a:solidFill>
                  <a:srgbClr val="1E4E79"/>
                </a:solidFill>
                <a:ea typeface="Calibri"/>
                <a:cs typeface="Calibri"/>
                <a:sym typeface="Calibri"/>
              </a:rPr>
              <a:t> </a:t>
            </a:r>
            <a:endParaRPr lang="ru-RU" dirty="0"/>
          </a:p>
        </p:txBody>
      </p:sp>
      <p:pic>
        <p:nvPicPr>
          <p:cNvPr id="22" name="Рисунок 21"/>
          <p:cNvPicPr>
            <a:picLocks noChangeAspect="1"/>
          </p:cNvPicPr>
          <p:nvPr/>
        </p:nvPicPr>
        <p:blipFill>
          <a:blip r:embed="rId7"/>
          <a:stretch>
            <a:fillRect/>
          </a:stretch>
        </p:blipFill>
        <p:spPr>
          <a:xfrm>
            <a:off x="6889120" y="6331464"/>
            <a:ext cx="442767" cy="405870"/>
          </a:xfrm>
          <a:prstGeom prst="rect">
            <a:avLst/>
          </a:prstGeom>
        </p:spPr>
      </p:pic>
    </p:spTree>
    <p:extLst>
      <p:ext uri="{BB962C8B-B14F-4D97-AF65-F5344CB8AC3E}">
        <p14:creationId xmlns:p14="http://schemas.microsoft.com/office/powerpoint/2010/main" val="744010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0"/>
            <a:ext cx="9144000" cy="6858000"/>
          </a:xfrm>
          <a:prstGeom prst="rect">
            <a:avLst/>
          </a:prstGeom>
        </p:spPr>
      </p:pic>
      <p:sp>
        <p:nvSpPr>
          <p:cNvPr id="9" name="Подзаголовок 2"/>
          <p:cNvSpPr txBox="1">
            <a:spLocks/>
          </p:cNvSpPr>
          <p:nvPr/>
        </p:nvSpPr>
        <p:spPr>
          <a:xfrm>
            <a:off x="1166723" y="508128"/>
            <a:ext cx="7198344" cy="8126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Legal advisory services: details of prohibited and allowed services from item 2 of article 5n</a:t>
            </a:r>
          </a:p>
        </p:txBody>
      </p:sp>
      <p:sp>
        <p:nvSpPr>
          <p:cNvPr id="13" name="Подзаголовок 2"/>
          <p:cNvSpPr txBox="1">
            <a:spLocks/>
          </p:cNvSpPr>
          <p:nvPr/>
        </p:nvSpPr>
        <p:spPr>
          <a:xfrm>
            <a:off x="1167714" y="1712463"/>
            <a:ext cx="6336960" cy="432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1037967" y="1507524"/>
            <a:ext cx="7327100" cy="2039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lgn="just"/>
            <a:r>
              <a:rPr lang="en-US" b="1" dirty="0"/>
              <a:t>Prohibited</a:t>
            </a:r>
            <a:r>
              <a:rPr lang="en-US" dirty="0"/>
              <a:t>:</a:t>
            </a:r>
          </a:p>
          <a:p>
            <a:pPr marL="463550" indent="-285750" algn="just">
              <a:buFont typeface="Arial" panose="020B0604020202020204" pitchFamily="34" charset="0"/>
              <a:buChar char="•"/>
            </a:pPr>
            <a:r>
              <a:rPr lang="en-US" dirty="0"/>
              <a:t>provision of legal advice to customers in </a:t>
            </a:r>
            <a:r>
              <a:rPr lang="en-US" b="1" dirty="0"/>
              <a:t>non-contentious matters</a:t>
            </a:r>
            <a:r>
              <a:rPr lang="en-US" dirty="0"/>
              <a:t>, including commercial transactions, involving the application or interpretation of law;</a:t>
            </a:r>
          </a:p>
          <a:p>
            <a:pPr marL="463550" indent="-285750" algn="just">
              <a:buFont typeface="Arial" panose="020B0604020202020204" pitchFamily="34" charset="0"/>
              <a:buChar char="•"/>
            </a:pPr>
            <a:r>
              <a:rPr lang="en-US" dirty="0"/>
              <a:t>participation with or on behalf of clients in commercial transactions, negotiations and other dealings </a:t>
            </a:r>
            <a:r>
              <a:rPr lang="en-US" b="1" dirty="0"/>
              <a:t>with third parties</a:t>
            </a:r>
            <a:r>
              <a:rPr lang="en-US" dirty="0"/>
              <a:t>,</a:t>
            </a:r>
          </a:p>
          <a:p>
            <a:pPr marL="463550" indent="-285750" algn="just">
              <a:buFont typeface="Arial" panose="020B0604020202020204" pitchFamily="34" charset="0"/>
              <a:buChar char="•"/>
            </a:pPr>
            <a:r>
              <a:rPr lang="en-US" dirty="0"/>
              <a:t>preparation, execution and verification of </a:t>
            </a:r>
            <a:r>
              <a:rPr lang="en-US" b="1" dirty="0"/>
              <a:t>legal documents.</a:t>
            </a:r>
          </a:p>
        </p:txBody>
      </p:sp>
      <p:sp>
        <p:nvSpPr>
          <p:cNvPr id="19" name="Прямоугольный треугольник 18"/>
          <p:cNvSpPr/>
          <p:nvPr/>
        </p:nvSpPr>
        <p:spPr>
          <a:xfrm>
            <a:off x="908220" y="2397619"/>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1037967" y="3648559"/>
            <a:ext cx="7327100" cy="173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b="1" dirty="0"/>
              <a:t>Allowed as exemptions</a:t>
            </a:r>
            <a:r>
              <a:rPr lang="en-US" dirty="0"/>
              <a:t>:</a:t>
            </a:r>
          </a:p>
          <a:p>
            <a:pPr marL="463550" indent="-285750">
              <a:buFont typeface="Arial" panose="020B0604020202020204" pitchFamily="34" charset="0"/>
              <a:buChar char="•"/>
            </a:pPr>
            <a:r>
              <a:rPr lang="en-US" dirty="0"/>
              <a:t>exercise of the right of defense in judicial proceedings and the right to an effective legal remedy;</a:t>
            </a:r>
          </a:p>
          <a:p>
            <a:pPr marL="463550" indent="-285750">
              <a:buFont typeface="Arial" panose="020B0604020202020204" pitchFamily="34" charset="0"/>
              <a:buChar char="•"/>
            </a:pPr>
            <a:r>
              <a:rPr lang="en-US" dirty="0"/>
              <a:t>access to judicial, administrative or arbitral proceedings in an EU-state, </a:t>
            </a:r>
          </a:p>
          <a:p>
            <a:pPr marL="463550" indent="-285750">
              <a:buFont typeface="Arial" panose="020B0604020202020204" pitchFamily="34" charset="0"/>
              <a:buChar char="•"/>
            </a:pPr>
            <a:r>
              <a:rPr lang="en-US" dirty="0"/>
              <a:t>recognition or enforcement of a judgment or an arbitration award rendered in an EU-state.</a:t>
            </a:r>
          </a:p>
        </p:txBody>
      </p:sp>
      <p:sp>
        <p:nvSpPr>
          <p:cNvPr id="32" name="Прямоугольный треугольник 31"/>
          <p:cNvSpPr/>
          <p:nvPr/>
        </p:nvSpPr>
        <p:spPr>
          <a:xfrm>
            <a:off x="908220" y="4386484"/>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39300" y="6147781"/>
            <a:ext cx="1249141" cy="265155"/>
          </a:xfrm>
          <a:prstGeom prst="rect">
            <a:avLst/>
          </a:prstGeom>
          <a:noFill/>
        </p:spPr>
      </p:pic>
      <p:pic>
        <p:nvPicPr>
          <p:cNvPr id="18"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47537" y="6139543"/>
            <a:ext cx="1249141" cy="265155"/>
          </a:xfrm>
          <a:prstGeom prst="rect">
            <a:avLst/>
          </a:prstGeom>
          <a:noFill/>
        </p:spPr>
      </p:pic>
      <p:sp>
        <p:nvSpPr>
          <p:cNvPr id="22" name="Номер слайда 21"/>
          <p:cNvSpPr>
            <a:spLocks noGrp="1"/>
          </p:cNvSpPr>
          <p:nvPr>
            <p:ph type="sldNum" sz="quarter" idx="12"/>
          </p:nvPr>
        </p:nvSpPr>
        <p:spPr>
          <a:xfrm>
            <a:off x="439300" y="6444667"/>
            <a:ext cx="2057400" cy="365125"/>
          </a:xfrm>
        </p:spPr>
        <p:txBody>
          <a:bodyPr/>
          <a:lstStyle/>
          <a:p>
            <a:pPr algn="l"/>
            <a:fld id="{B85C685D-92C9-46B3-88CA-2420B6256DBD}" type="slidenum">
              <a:rPr lang="ru-RU" smtClean="0"/>
              <a:pPr algn="l"/>
              <a:t>4</a:t>
            </a:fld>
            <a:endParaRPr lang="ru-RU" dirty="0"/>
          </a:p>
        </p:txBody>
      </p:sp>
      <p:sp>
        <p:nvSpPr>
          <p:cNvPr id="24" name="Прямоугольник 23"/>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5"/>
              </a:rPr>
              <a:t> </a:t>
            </a:r>
            <a:r>
              <a:rPr lang="de-DE" kern="0" dirty="0">
                <a:solidFill>
                  <a:srgbClr val="1E4E79"/>
                </a:solidFill>
                <a:ea typeface="Calibri"/>
                <a:cs typeface="Calibri"/>
                <a:sym typeface="Calibri"/>
                <a:hlinkClick r:id="rId5"/>
              </a:rPr>
              <a:t>t.me/</a:t>
            </a:r>
            <a:r>
              <a:rPr lang="de-DE" kern="0" dirty="0" err="1">
                <a:solidFill>
                  <a:srgbClr val="1E4E79"/>
                </a:solidFill>
                <a:ea typeface="Calibri"/>
                <a:cs typeface="Calibri"/>
                <a:sym typeface="Calibri"/>
                <a:hlinkClick r:id="rId5"/>
              </a:rPr>
              <a:t>MosgoLaw</a:t>
            </a:r>
            <a:r>
              <a:rPr lang="de-DE" kern="0" dirty="0">
                <a:solidFill>
                  <a:srgbClr val="1E4E79"/>
                </a:solidFill>
                <a:ea typeface="Calibri"/>
                <a:cs typeface="Calibri"/>
                <a:sym typeface="Calibri"/>
              </a:rPr>
              <a:t> </a:t>
            </a:r>
            <a:endParaRPr lang="ru-RU" dirty="0"/>
          </a:p>
        </p:txBody>
      </p:sp>
      <p:pic>
        <p:nvPicPr>
          <p:cNvPr id="25" name="Рисунок 24"/>
          <p:cNvPicPr>
            <a:picLocks noChangeAspect="1"/>
          </p:cNvPicPr>
          <p:nvPr/>
        </p:nvPicPr>
        <p:blipFill>
          <a:blip r:embed="rId6"/>
          <a:stretch>
            <a:fillRect/>
          </a:stretch>
        </p:blipFill>
        <p:spPr>
          <a:xfrm>
            <a:off x="6889120" y="6331464"/>
            <a:ext cx="442767" cy="405870"/>
          </a:xfrm>
          <a:prstGeom prst="rect">
            <a:avLst/>
          </a:prstGeom>
        </p:spPr>
      </p:pic>
    </p:spTree>
    <p:extLst>
      <p:ext uri="{BB962C8B-B14F-4D97-AF65-F5344CB8AC3E}">
        <p14:creationId xmlns:p14="http://schemas.microsoft.com/office/powerpoint/2010/main" val="46328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8238"/>
            <a:ext cx="9144000" cy="6858000"/>
          </a:xfrm>
          <a:prstGeom prst="rect">
            <a:avLst/>
          </a:prstGeom>
        </p:spPr>
      </p:pic>
      <p:sp>
        <p:nvSpPr>
          <p:cNvPr id="9" name="Подзаголовок 2"/>
          <p:cNvSpPr txBox="1">
            <a:spLocks/>
          </p:cNvSpPr>
          <p:nvPr/>
        </p:nvSpPr>
        <p:spPr>
          <a:xfrm>
            <a:off x="1166723" y="508128"/>
            <a:ext cx="7198344" cy="9653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Provision of the legal services: main positions</a:t>
            </a:r>
          </a:p>
        </p:txBody>
      </p:sp>
      <p:sp>
        <p:nvSpPr>
          <p:cNvPr id="13" name="Подзаголовок 2"/>
          <p:cNvSpPr txBox="1">
            <a:spLocks/>
          </p:cNvSpPr>
          <p:nvPr/>
        </p:nvSpPr>
        <p:spPr>
          <a:xfrm>
            <a:off x="1167714" y="1712463"/>
            <a:ext cx="6336960" cy="432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1037967" y="1874494"/>
            <a:ext cx="7327100" cy="165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7800"/>
            <a:r>
              <a:rPr lang="en-US" dirty="0"/>
              <a:t>Services </a:t>
            </a:r>
            <a:r>
              <a:rPr lang="en-US" b="1" dirty="0"/>
              <a:t>can</a:t>
            </a:r>
            <a:r>
              <a:rPr lang="en-US" dirty="0"/>
              <a:t> </a:t>
            </a:r>
            <a:r>
              <a:rPr lang="en-US" b="1" dirty="0"/>
              <a:t>be</a:t>
            </a:r>
            <a:r>
              <a:rPr lang="en-US" dirty="0"/>
              <a:t> provided to the:</a:t>
            </a:r>
          </a:p>
          <a:p>
            <a:pPr marL="742950" lvl="1" indent="-285750">
              <a:buFont typeface="Arial" panose="020B0604020202020204" pitchFamily="34" charset="0"/>
              <a:buChar char="•"/>
            </a:pPr>
            <a:r>
              <a:rPr lang="en-US" dirty="0"/>
              <a:t>EU-subsidiaries of the Russian companies, </a:t>
            </a:r>
          </a:p>
          <a:p>
            <a:pPr marL="742950" lvl="1" indent="-285750">
              <a:buFont typeface="Arial" panose="020B0604020202020204" pitchFamily="34" charset="0"/>
              <a:buChar char="•"/>
            </a:pPr>
            <a:r>
              <a:rPr lang="en-US" dirty="0"/>
              <a:t>EU-incorporated Russian tax residents, </a:t>
            </a:r>
          </a:p>
          <a:p>
            <a:pPr marL="742950" lvl="1" indent="-285750">
              <a:buFont typeface="Arial" panose="020B0604020202020204" pitchFamily="34" charset="0"/>
              <a:buChar char="•"/>
            </a:pPr>
            <a:r>
              <a:rPr lang="en-US" dirty="0"/>
              <a:t>Russian companies owned by, or solely or jointly controlled by a legal person from the EU or from some other countries (Switzerland, etc.)</a:t>
            </a:r>
            <a:r>
              <a:rPr lang="ru-RU" dirty="0"/>
              <a:t>; </a:t>
            </a:r>
            <a:r>
              <a:rPr lang="en-US" dirty="0"/>
              <a:t>branches of the companies </a:t>
            </a:r>
            <a:r>
              <a:rPr lang="en-US"/>
              <a:t>from the EU </a:t>
            </a:r>
            <a:r>
              <a:rPr lang="en-US" dirty="0"/>
              <a:t>in Russia.</a:t>
            </a:r>
            <a:endParaRPr lang="ru-RU" dirty="0"/>
          </a:p>
        </p:txBody>
      </p:sp>
      <p:sp>
        <p:nvSpPr>
          <p:cNvPr id="19" name="Прямоугольный треугольник 18"/>
          <p:cNvSpPr/>
          <p:nvPr/>
        </p:nvSpPr>
        <p:spPr>
          <a:xfrm>
            <a:off x="907229" y="2578324"/>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рямоугольник 24"/>
          <p:cNvSpPr/>
          <p:nvPr/>
        </p:nvSpPr>
        <p:spPr>
          <a:xfrm>
            <a:off x="1037967" y="5006364"/>
            <a:ext cx="7327100" cy="874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7800"/>
            <a:r>
              <a:rPr lang="en-US" dirty="0"/>
              <a:t>Services </a:t>
            </a:r>
            <a:r>
              <a:rPr lang="en-US" b="1" dirty="0"/>
              <a:t>can be </a:t>
            </a:r>
            <a:r>
              <a:rPr lang="en-US" dirty="0"/>
              <a:t>provided to the Russian natural persons. However, it is </a:t>
            </a:r>
          </a:p>
          <a:p>
            <a:pPr indent="177800"/>
            <a:r>
              <a:rPr lang="en-US" dirty="0"/>
              <a:t>unclear, whether they can be provided to the Russian individual </a:t>
            </a:r>
          </a:p>
          <a:p>
            <a:pPr indent="177800"/>
            <a:r>
              <a:rPr lang="en-US" dirty="0"/>
              <a:t>entrepreneurs or not.</a:t>
            </a:r>
            <a:endParaRPr lang="ru-RU" dirty="0"/>
          </a:p>
        </p:txBody>
      </p:sp>
      <p:sp>
        <p:nvSpPr>
          <p:cNvPr id="26" name="Прямоугольный треугольник 25"/>
          <p:cNvSpPr/>
          <p:nvPr/>
        </p:nvSpPr>
        <p:spPr>
          <a:xfrm>
            <a:off x="907229" y="5307829"/>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1037967" y="4307418"/>
            <a:ext cx="7327100" cy="627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dirty="0"/>
              <a:t>If an EU-employee works in the Russian company, he </a:t>
            </a:r>
            <a:r>
              <a:rPr lang="en-US" b="1" dirty="0"/>
              <a:t>cannot</a:t>
            </a:r>
            <a:r>
              <a:rPr lang="en-US" dirty="0"/>
              <a:t> provide legal services to the Russian companies.</a:t>
            </a:r>
          </a:p>
        </p:txBody>
      </p:sp>
      <p:sp>
        <p:nvSpPr>
          <p:cNvPr id="32" name="Прямоугольный треугольник 31"/>
          <p:cNvSpPr/>
          <p:nvPr/>
        </p:nvSpPr>
        <p:spPr>
          <a:xfrm>
            <a:off x="907229" y="4494311"/>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1037967" y="1216147"/>
            <a:ext cx="7327100" cy="585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dirty="0"/>
              <a:t>Services </a:t>
            </a:r>
            <a:r>
              <a:rPr lang="en-US" b="1" dirty="0"/>
              <a:t>cannot</a:t>
            </a:r>
            <a:r>
              <a:rPr lang="en-US" dirty="0"/>
              <a:t> </a:t>
            </a:r>
            <a:r>
              <a:rPr lang="en-US" b="1" dirty="0"/>
              <a:t>be</a:t>
            </a:r>
            <a:r>
              <a:rPr lang="en-US" dirty="0"/>
              <a:t> provided to the companies incorporated in Russia or to its branches, since they are not separate legal entities. </a:t>
            </a:r>
            <a:endParaRPr lang="ru-RU" dirty="0"/>
          </a:p>
        </p:txBody>
      </p:sp>
      <p:sp>
        <p:nvSpPr>
          <p:cNvPr id="15" name="Прямоугольный треугольник 14"/>
          <p:cNvSpPr/>
          <p:nvPr/>
        </p:nvSpPr>
        <p:spPr>
          <a:xfrm>
            <a:off x="907229" y="1380181"/>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1037967" y="3603587"/>
            <a:ext cx="7327100" cy="631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7800"/>
            <a:r>
              <a:rPr lang="en-US" dirty="0"/>
              <a:t>Services </a:t>
            </a:r>
            <a:r>
              <a:rPr lang="en-US" b="1" dirty="0"/>
              <a:t>can</a:t>
            </a:r>
            <a:r>
              <a:rPr lang="en-US" dirty="0"/>
              <a:t> be provided </a:t>
            </a:r>
            <a:r>
              <a:rPr lang="en-US" b="1" dirty="0"/>
              <a:t>neither</a:t>
            </a:r>
            <a:r>
              <a:rPr lang="en-US" dirty="0"/>
              <a:t> by the natural, </a:t>
            </a:r>
            <a:r>
              <a:rPr lang="en-US" b="1" dirty="0"/>
              <a:t>nor</a:t>
            </a:r>
            <a:r>
              <a:rPr lang="en-US" dirty="0"/>
              <a:t> by the legal persons</a:t>
            </a:r>
          </a:p>
          <a:p>
            <a:pPr indent="177800"/>
            <a:r>
              <a:rPr lang="en-US" dirty="0"/>
              <a:t>from EU (including EU-subsidiaries of the Russian parent companies).</a:t>
            </a:r>
            <a:endParaRPr lang="ru-RU" dirty="0"/>
          </a:p>
        </p:txBody>
      </p:sp>
      <p:sp>
        <p:nvSpPr>
          <p:cNvPr id="17" name="Прямоугольный треугольник 16"/>
          <p:cNvSpPr/>
          <p:nvPr/>
        </p:nvSpPr>
        <p:spPr>
          <a:xfrm>
            <a:off x="907229" y="3792344"/>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31062" y="6139543"/>
            <a:ext cx="1249141" cy="265155"/>
          </a:xfrm>
          <a:prstGeom prst="rect">
            <a:avLst/>
          </a:prstGeom>
          <a:noFill/>
        </p:spPr>
      </p:pic>
      <p:sp>
        <p:nvSpPr>
          <p:cNvPr id="23" name="Номер слайда 22"/>
          <p:cNvSpPr>
            <a:spLocks noGrp="1"/>
          </p:cNvSpPr>
          <p:nvPr>
            <p:ph type="sldNum" sz="quarter" idx="12"/>
          </p:nvPr>
        </p:nvSpPr>
        <p:spPr/>
        <p:txBody>
          <a:bodyPr/>
          <a:lstStyle/>
          <a:p>
            <a:fld id="{B85C685D-92C9-46B3-88CA-2420B6256DBD}" type="slidenum">
              <a:rPr lang="ru-RU" smtClean="0"/>
              <a:pPr/>
              <a:t>5</a:t>
            </a:fld>
            <a:endParaRPr lang="ru-RU" dirty="0"/>
          </a:p>
        </p:txBody>
      </p:sp>
      <p:sp>
        <p:nvSpPr>
          <p:cNvPr id="22" name="Прямоугольник 21"/>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5"/>
              </a:rPr>
              <a:t> </a:t>
            </a:r>
            <a:r>
              <a:rPr lang="de-DE" kern="0" dirty="0">
                <a:solidFill>
                  <a:srgbClr val="1E4E79"/>
                </a:solidFill>
                <a:ea typeface="Calibri"/>
                <a:cs typeface="Calibri"/>
                <a:sym typeface="Calibri"/>
                <a:hlinkClick r:id="rId5"/>
              </a:rPr>
              <a:t>t.me/</a:t>
            </a:r>
            <a:r>
              <a:rPr lang="de-DE" kern="0" dirty="0" err="1">
                <a:solidFill>
                  <a:srgbClr val="1E4E79"/>
                </a:solidFill>
                <a:ea typeface="Calibri"/>
                <a:cs typeface="Calibri"/>
                <a:sym typeface="Calibri"/>
                <a:hlinkClick r:id="rId5"/>
              </a:rPr>
              <a:t>MosgoLaw</a:t>
            </a:r>
            <a:r>
              <a:rPr lang="de-DE" kern="0" dirty="0">
                <a:solidFill>
                  <a:srgbClr val="1E4E79"/>
                </a:solidFill>
                <a:ea typeface="Calibri"/>
                <a:cs typeface="Calibri"/>
                <a:sym typeface="Calibri"/>
              </a:rPr>
              <a:t> </a:t>
            </a:r>
            <a:endParaRPr lang="ru-RU" dirty="0"/>
          </a:p>
        </p:txBody>
      </p:sp>
      <p:pic>
        <p:nvPicPr>
          <p:cNvPr id="24" name="Рисунок 23"/>
          <p:cNvPicPr>
            <a:picLocks noChangeAspect="1"/>
          </p:cNvPicPr>
          <p:nvPr/>
        </p:nvPicPr>
        <p:blipFill>
          <a:blip r:embed="rId6"/>
          <a:stretch>
            <a:fillRect/>
          </a:stretch>
        </p:blipFill>
        <p:spPr>
          <a:xfrm>
            <a:off x="6889120" y="6331464"/>
            <a:ext cx="442767" cy="405870"/>
          </a:xfrm>
          <a:prstGeom prst="rect">
            <a:avLst/>
          </a:prstGeom>
        </p:spPr>
      </p:pic>
      <p:sp>
        <p:nvSpPr>
          <p:cNvPr id="21" name="Номер слайда 21">
            <a:extLst>
              <a:ext uri="{FF2B5EF4-FFF2-40B4-BE49-F238E27FC236}">
                <a16:creationId xmlns:a16="http://schemas.microsoft.com/office/drawing/2014/main" id="{AA0E6059-3755-4987-9612-F4A3AB84E5C5}"/>
              </a:ext>
            </a:extLst>
          </p:cNvPr>
          <p:cNvSpPr txBox="1">
            <a:spLocks/>
          </p:cNvSpPr>
          <p:nvPr/>
        </p:nvSpPr>
        <p:spPr>
          <a:xfrm>
            <a:off x="439300" y="6444667"/>
            <a:ext cx="20574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B85C685D-92C9-46B3-88CA-2420B6256DBD}" type="slidenum">
              <a:rPr lang="ru-RU" smtClean="0"/>
              <a:pPr algn="l"/>
              <a:t>5</a:t>
            </a:fld>
            <a:endParaRPr lang="ru-RU" dirty="0"/>
          </a:p>
        </p:txBody>
      </p:sp>
    </p:spTree>
    <p:extLst>
      <p:ext uri="{BB962C8B-B14F-4D97-AF65-F5344CB8AC3E}">
        <p14:creationId xmlns:p14="http://schemas.microsoft.com/office/powerpoint/2010/main" val="3232005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0"/>
            <a:ext cx="9144000" cy="6858000"/>
          </a:xfrm>
          <a:prstGeom prst="rect">
            <a:avLst/>
          </a:prstGeom>
        </p:spPr>
      </p:pic>
      <p:sp>
        <p:nvSpPr>
          <p:cNvPr id="9" name="Подзаголовок 2"/>
          <p:cNvSpPr txBox="1">
            <a:spLocks/>
          </p:cNvSpPr>
          <p:nvPr/>
        </p:nvSpPr>
        <p:spPr>
          <a:xfrm>
            <a:off x="1166723" y="508128"/>
            <a:ext cx="7198344" cy="8126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Indirect services and violation of sanctions</a:t>
            </a:r>
          </a:p>
        </p:txBody>
      </p:sp>
      <p:sp>
        <p:nvSpPr>
          <p:cNvPr id="13" name="Подзаголовок 2"/>
          <p:cNvSpPr txBox="1">
            <a:spLocks/>
          </p:cNvSpPr>
          <p:nvPr/>
        </p:nvSpPr>
        <p:spPr>
          <a:xfrm>
            <a:off x="1167714" y="1712463"/>
            <a:ext cx="6336960" cy="432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1037967" y="1507524"/>
            <a:ext cx="7327100" cy="2267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i="1" dirty="0"/>
              <a:t>When are legal advisory services indirectly provided?</a:t>
            </a:r>
          </a:p>
          <a:p>
            <a:pPr marL="177800"/>
            <a:endParaRPr lang="en-US" i="1" dirty="0"/>
          </a:p>
          <a:p>
            <a:pPr marL="177800"/>
            <a:r>
              <a:rPr lang="en-US" dirty="0"/>
              <a:t>When it is constituted that another operator than the recipient of services </a:t>
            </a:r>
            <a:r>
              <a:rPr lang="en-US" b="1" dirty="0"/>
              <a:t>is (also) benefitting </a:t>
            </a:r>
            <a:r>
              <a:rPr lang="en-US" dirty="0"/>
              <a:t>from them. </a:t>
            </a:r>
          </a:p>
          <a:p>
            <a:pPr marL="177800"/>
            <a:endParaRPr lang="en-US" dirty="0"/>
          </a:p>
          <a:p>
            <a:pPr marL="177800"/>
            <a:r>
              <a:rPr lang="en-US" dirty="0"/>
              <a:t>This could be the case when e.g. an EU-subsidiary is receiving legal consultation, which indirectly benefits its Russian parent company. </a:t>
            </a:r>
          </a:p>
        </p:txBody>
      </p:sp>
      <p:sp>
        <p:nvSpPr>
          <p:cNvPr id="19" name="Прямоугольный треугольник 18"/>
          <p:cNvSpPr/>
          <p:nvPr/>
        </p:nvSpPr>
        <p:spPr>
          <a:xfrm>
            <a:off x="907229" y="2511293"/>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39300" y="6147781"/>
            <a:ext cx="1249141" cy="265155"/>
          </a:xfrm>
          <a:prstGeom prst="rect">
            <a:avLst/>
          </a:prstGeom>
          <a:noFill/>
        </p:spPr>
      </p:pic>
      <p:pic>
        <p:nvPicPr>
          <p:cNvPr id="18"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47537" y="6139543"/>
            <a:ext cx="1249141" cy="265155"/>
          </a:xfrm>
          <a:prstGeom prst="rect">
            <a:avLst/>
          </a:prstGeom>
          <a:noFill/>
        </p:spPr>
      </p:pic>
      <p:sp>
        <p:nvSpPr>
          <p:cNvPr id="22" name="Номер слайда 21"/>
          <p:cNvSpPr>
            <a:spLocks noGrp="1"/>
          </p:cNvSpPr>
          <p:nvPr>
            <p:ph type="sldNum" sz="quarter" idx="12"/>
          </p:nvPr>
        </p:nvSpPr>
        <p:spPr>
          <a:xfrm>
            <a:off x="439300" y="6444667"/>
            <a:ext cx="2057400" cy="365125"/>
          </a:xfrm>
        </p:spPr>
        <p:txBody>
          <a:bodyPr/>
          <a:lstStyle/>
          <a:p>
            <a:pPr algn="l"/>
            <a:fld id="{B85C685D-92C9-46B3-88CA-2420B6256DBD}" type="slidenum">
              <a:rPr lang="ru-RU" smtClean="0"/>
              <a:pPr algn="l"/>
              <a:t>6</a:t>
            </a:fld>
            <a:endParaRPr lang="ru-RU" dirty="0"/>
          </a:p>
        </p:txBody>
      </p:sp>
      <p:sp>
        <p:nvSpPr>
          <p:cNvPr id="24" name="Прямоугольник 23"/>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5"/>
              </a:rPr>
              <a:t> </a:t>
            </a:r>
            <a:r>
              <a:rPr lang="de-DE" kern="0" dirty="0">
                <a:solidFill>
                  <a:srgbClr val="1E4E79"/>
                </a:solidFill>
                <a:ea typeface="Calibri"/>
                <a:cs typeface="Calibri"/>
                <a:sym typeface="Calibri"/>
                <a:hlinkClick r:id="rId5"/>
              </a:rPr>
              <a:t>t.me/</a:t>
            </a:r>
            <a:r>
              <a:rPr lang="de-DE" kern="0" dirty="0" err="1">
                <a:solidFill>
                  <a:srgbClr val="1E4E79"/>
                </a:solidFill>
                <a:ea typeface="Calibri"/>
                <a:cs typeface="Calibri"/>
                <a:sym typeface="Calibri"/>
                <a:hlinkClick r:id="rId5"/>
              </a:rPr>
              <a:t>MosgoLaw</a:t>
            </a:r>
            <a:r>
              <a:rPr lang="de-DE" kern="0" dirty="0">
                <a:solidFill>
                  <a:srgbClr val="1E4E79"/>
                </a:solidFill>
                <a:ea typeface="Calibri"/>
                <a:cs typeface="Calibri"/>
                <a:sym typeface="Calibri"/>
              </a:rPr>
              <a:t> </a:t>
            </a:r>
            <a:endParaRPr lang="ru-RU" dirty="0"/>
          </a:p>
        </p:txBody>
      </p:sp>
      <p:pic>
        <p:nvPicPr>
          <p:cNvPr id="25" name="Рисунок 24"/>
          <p:cNvPicPr>
            <a:picLocks noChangeAspect="1"/>
          </p:cNvPicPr>
          <p:nvPr/>
        </p:nvPicPr>
        <p:blipFill>
          <a:blip r:embed="rId6"/>
          <a:stretch>
            <a:fillRect/>
          </a:stretch>
        </p:blipFill>
        <p:spPr>
          <a:xfrm>
            <a:off x="6889120" y="6331464"/>
            <a:ext cx="442767" cy="405870"/>
          </a:xfrm>
          <a:prstGeom prst="rect">
            <a:avLst/>
          </a:prstGeom>
        </p:spPr>
      </p:pic>
      <p:sp>
        <p:nvSpPr>
          <p:cNvPr id="14" name="Прямоугольник 13">
            <a:extLst>
              <a:ext uri="{FF2B5EF4-FFF2-40B4-BE49-F238E27FC236}">
                <a16:creationId xmlns:a16="http://schemas.microsoft.com/office/drawing/2014/main" id="{38AD59BE-7427-438F-BD83-C8C86F737544}"/>
              </a:ext>
            </a:extLst>
          </p:cNvPr>
          <p:cNvSpPr/>
          <p:nvPr/>
        </p:nvSpPr>
        <p:spPr>
          <a:xfrm>
            <a:off x="1037967" y="3840780"/>
            <a:ext cx="7327100" cy="1620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i="1" dirty="0"/>
              <a:t>Intended violation of sanctions is prohibited:</a:t>
            </a:r>
          </a:p>
          <a:p>
            <a:pPr marL="177800"/>
            <a:endParaRPr lang="en-US" i="1" dirty="0"/>
          </a:p>
          <a:p>
            <a:pPr marL="177800"/>
            <a:r>
              <a:rPr lang="en-US" dirty="0"/>
              <a:t>“It shall be prohibited to participate, knowingly and intentionally, in activities the object or effect of which is to circumvent prohibitions in the Regulation” (Article 12 of Council Regulation 833/2014).</a:t>
            </a:r>
          </a:p>
        </p:txBody>
      </p:sp>
      <p:sp>
        <p:nvSpPr>
          <p:cNvPr id="15" name="Прямоугольный треугольник 14">
            <a:extLst>
              <a:ext uri="{FF2B5EF4-FFF2-40B4-BE49-F238E27FC236}">
                <a16:creationId xmlns:a16="http://schemas.microsoft.com/office/drawing/2014/main" id="{9D15431D-7F21-4D93-A1EC-9BBA2CA66B63}"/>
              </a:ext>
            </a:extLst>
          </p:cNvPr>
          <p:cNvSpPr/>
          <p:nvPr/>
        </p:nvSpPr>
        <p:spPr>
          <a:xfrm>
            <a:off x="907229" y="4518831"/>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6903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0"/>
            <a:ext cx="9144000" cy="6858000"/>
          </a:xfrm>
          <a:prstGeom prst="rect">
            <a:avLst/>
          </a:prstGeom>
        </p:spPr>
      </p:pic>
      <p:sp>
        <p:nvSpPr>
          <p:cNvPr id="9" name="Подзаголовок 2"/>
          <p:cNvSpPr txBox="1">
            <a:spLocks/>
          </p:cNvSpPr>
          <p:nvPr/>
        </p:nvSpPr>
        <p:spPr>
          <a:xfrm>
            <a:off x="1166723" y="508128"/>
            <a:ext cx="7198344" cy="8126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Unclear positions of Regulation</a:t>
            </a:r>
          </a:p>
        </p:txBody>
      </p:sp>
      <p:sp>
        <p:nvSpPr>
          <p:cNvPr id="13" name="Подзаголовок 2"/>
          <p:cNvSpPr txBox="1">
            <a:spLocks/>
          </p:cNvSpPr>
          <p:nvPr/>
        </p:nvSpPr>
        <p:spPr>
          <a:xfrm>
            <a:off x="1167714" y="1712463"/>
            <a:ext cx="6336960" cy="432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1037967" y="1507523"/>
            <a:ext cx="7327100" cy="3182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i="1" dirty="0"/>
              <a:t>Vague conditions of possible exemption</a:t>
            </a:r>
          </a:p>
          <a:p>
            <a:pPr marL="177800"/>
            <a:endParaRPr lang="en-US" i="1" dirty="0"/>
          </a:p>
          <a:p>
            <a:pPr marL="177800"/>
            <a:r>
              <a:rPr lang="en-US" dirty="0"/>
              <a:t>Regulation provides that services required for “civil society activities that directly promote democracy, human rights or the rule of law in Russia” can be authorized by the respective authorities and, therefore, provided to the Russian persons. </a:t>
            </a:r>
          </a:p>
          <a:p>
            <a:pPr marL="177800"/>
            <a:endParaRPr lang="en-US" dirty="0"/>
          </a:p>
          <a:p>
            <a:pPr marL="177800"/>
            <a:r>
              <a:rPr lang="en-US" dirty="0"/>
              <a:t>Unlike the rest of the article 5n, this provision is extremely vague and it is hard to say which conditions shall be fulfilled to receive the right to perform respective services.</a:t>
            </a:r>
          </a:p>
        </p:txBody>
      </p:sp>
      <p:sp>
        <p:nvSpPr>
          <p:cNvPr id="19" name="Прямоугольный треугольник 18"/>
          <p:cNvSpPr/>
          <p:nvPr/>
        </p:nvSpPr>
        <p:spPr>
          <a:xfrm>
            <a:off x="907229" y="2962840"/>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39300" y="6147781"/>
            <a:ext cx="1249141" cy="265155"/>
          </a:xfrm>
          <a:prstGeom prst="rect">
            <a:avLst/>
          </a:prstGeom>
          <a:noFill/>
        </p:spPr>
      </p:pic>
      <p:pic>
        <p:nvPicPr>
          <p:cNvPr id="18"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47537" y="6139543"/>
            <a:ext cx="1249141" cy="265155"/>
          </a:xfrm>
          <a:prstGeom prst="rect">
            <a:avLst/>
          </a:prstGeom>
          <a:noFill/>
        </p:spPr>
      </p:pic>
      <p:sp>
        <p:nvSpPr>
          <p:cNvPr id="22" name="Номер слайда 21"/>
          <p:cNvSpPr>
            <a:spLocks noGrp="1"/>
          </p:cNvSpPr>
          <p:nvPr>
            <p:ph type="sldNum" sz="quarter" idx="12"/>
          </p:nvPr>
        </p:nvSpPr>
        <p:spPr>
          <a:xfrm>
            <a:off x="439300" y="6444667"/>
            <a:ext cx="2057400" cy="365125"/>
          </a:xfrm>
        </p:spPr>
        <p:txBody>
          <a:bodyPr/>
          <a:lstStyle/>
          <a:p>
            <a:pPr algn="l"/>
            <a:fld id="{B85C685D-92C9-46B3-88CA-2420B6256DBD}" type="slidenum">
              <a:rPr lang="ru-RU" smtClean="0"/>
              <a:pPr algn="l"/>
              <a:t>7</a:t>
            </a:fld>
            <a:endParaRPr lang="ru-RU" dirty="0"/>
          </a:p>
        </p:txBody>
      </p:sp>
      <p:sp>
        <p:nvSpPr>
          <p:cNvPr id="24" name="Прямоугольник 23"/>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5"/>
              </a:rPr>
              <a:t> </a:t>
            </a:r>
            <a:r>
              <a:rPr lang="de-DE" kern="0" dirty="0">
                <a:solidFill>
                  <a:srgbClr val="1E4E79"/>
                </a:solidFill>
                <a:ea typeface="Calibri"/>
                <a:cs typeface="Calibri"/>
                <a:sym typeface="Calibri"/>
                <a:hlinkClick r:id="rId5"/>
              </a:rPr>
              <a:t>t.me/</a:t>
            </a:r>
            <a:r>
              <a:rPr lang="de-DE" kern="0" dirty="0" err="1">
                <a:solidFill>
                  <a:srgbClr val="1E4E79"/>
                </a:solidFill>
                <a:ea typeface="Calibri"/>
                <a:cs typeface="Calibri"/>
                <a:sym typeface="Calibri"/>
                <a:hlinkClick r:id="rId5"/>
              </a:rPr>
              <a:t>MosgoLaw</a:t>
            </a:r>
            <a:r>
              <a:rPr lang="de-DE" kern="0" dirty="0">
                <a:solidFill>
                  <a:srgbClr val="1E4E79"/>
                </a:solidFill>
                <a:ea typeface="Calibri"/>
                <a:cs typeface="Calibri"/>
                <a:sym typeface="Calibri"/>
              </a:rPr>
              <a:t> </a:t>
            </a:r>
            <a:endParaRPr lang="ru-RU" dirty="0"/>
          </a:p>
        </p:txBody>
      </p:sp>
      <p:pic>
        <p:nvPicPr>
          <p:cNvPr id="25" name="Рисунок 24"/>
          <p:cNvPicPr>
            <a:picLocks noChangeAspect="1"/>
          </p:cNvPicPr>
          <p:nvPr/>
        </p:nvPicPr>
        <p:blipFill>
          <a:blip r:embed="rId6"/>
          <a:stretch>
            <a:fillRect/>
          </a:stretch>
        </p:blipFill>
        <p:spPr>
          <a:xfrm>
            <a:off x="6889120" y="6331464"/>
            <a:ext cx="442767" cy="405870"/>
          </a:xfrm>
          <a:prstGeom prst="rect">
            <a:avLst/>
          </a:prstGeom>
        </p:spPr>
      </p:pic>
    </p:spTree>
    <p:extLst>
      <p:ext uri="{BB962C8B-B14F-4D97-AF65-F5344CB8AC3E}">
        <p14:creationId xmlns:p14="http://schemas.microsoft.com/office/powerpoint/2010/main" val="1269876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stretch>
            <a:fillRect/>
          </a:stretch>
        </p:blipFill>
        <p:spPr>
          <a:xfrm>
            <a:off x="0" y="0"/>
            <a:ext cx="9144000" cy="6858000"/>
          </a:xfrm>
          <a:prstGeom prst="rect">
            <a:avLst/>
          </a:prstGeom>
        </p:spPr>
      </p:pic>
      <p:sp>
        <p:nvSpPr>
          <p:cNvPr id="9" name="Подзаголовок 2"/>
          <p:cNvSpPr txBox="1">
            <a:spLocks/>
          </p:cNvSpPr>
          <p:nvPr/>
        </p:nvSpPr>
        <p:spPr>
          <a:xfrm>
            <a:off x="1166723" y="508128"/>
            <a:ext cx="5683847" cy="8126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lumMod val="50000"/>
                  </a:schemeClr>
                </a:solidFill>
              </a:rPr>
              <a:t>Notarial services</a:t>
            </a:r>
          </a:p>
        </p:txBody>
      </p:sp>
      <p:sp>
        <p:nvSpPr>
          <p:cNvPr id="13" name="Подзаголовок 2"/>
          <p:cNvSpPr txBox="1">
            <a:spLocks/>
          </p:cNvSpPr>
          <p:nvPr/>
        </p:nvSpPr>
        <p:spPr>
          <a:xfrm>
            <a:off x="1167714" y="1712463"/>
            <a:ext cx="6336960" cy="432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2000" dirty="0"/>
          </a:p>
          <a:p>
            <a:pPr marL="457200" lvl="1" indent="0">
              <a:buNone/>
            </a:pPr>
            <a:endParaRPr lang="en-US" sz="2000" dirty="0"/>
          </a:p>
          <a:p>
            <a:pPr marL="457200" lvl="1" indent="0">
              <a:buNone/>
            </a:pP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1037967" y="1507525"/>
            <a:ext cx="7327100" cy="1091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lgn="just"/>
            <a:r>
              <a:rPr lang="en-US" dirty="0"/>
              <a:t>Notarial services cannot be provided to the Russian </a:t>
            </a:r>
            <a:r>
              <a:rPr lang="en-US" b="1" dirty="0"/>
              <a:t>legal entities</a:t>
            </a:r>
            <a:r>
              <a:rPr lang="en-US" dirty="0"/>
              <a:t>, since they are covered by the prohibition under Article 5n(2) of Council Regulation 833/2014.</a:t>
            </a:r>
          </a:p>
        </p:txBody>
      </p:sp>
      <p:sp>
        <p:nvSpPr>
          <p:cNvPr id="19" name="Прямоугольный треугольник 18"/>
          <p:cNvSpPr/>
          <p:nvPr/>
        </p:nvSpPr>
        <p:spPr>
          <a:xfrm>
            <a:off x="907229" y="1923336"/>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1037967" y="2692400"/>
            <a:ext cx="7327100" cy="451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dirty="0"/>
              <a:t>This includes authentication of contracts, certification of signatures, etc.</a:t>
            </a:r>
          </a:p>
        </p:txBody>
      </p:sp>
      <p:sp>
        <p:nvSpPr>
          <p:cNvPr id="15" name="Прямоугольный треугольник 14"/>
          <p:cNvSpPr/>
          <p:nvPr/>
        </p:nvSpPr>
        <p:spPr>
          <a:xfrm>
            <a:off x="907200" y="2776891"/>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39300" y="6147781"/>
            <a:ext cx="1249141" cy="265155"/>
          </a:xfrm>
          <a:prstGeom prst="rect">
            <a:avLst/>
          </a:prstGeom>
          <a:noFill/>
        </p:spPr>
      </p:pic>
      <p:pic>
        <p:nvPicPr>
          <p:cNvPr id="18"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4" cstate="print"/>
          <a:srcRect/>
          <a:stretch>
            <a:fillRect/>
          </a:stretch>
        </p:blipFill>
        <p:spPr bwMode="auto">
          <a:xfrm>
            <a:off x="447537" y="6139543"/>
            <a:ext cx="1249141" cy="265155"/>
          </a:xfrm>
          <a:prstGeom prst="rect">
            <a:avLst/>
          </a:prstGeom>
          <a:noFill/>
        </p:spPr>
      </p:pic>
      <p:sp>
        <p:nvSpPr>
          <p:cNvPr id="22" name="Номер слайда 21"/>
          <p:cNvSpPr>
            <a:spLocks noGrp="1"/>
          </p:cNvSpPr>
          <p:nvPr>
            <p:ph type="sldNum" sz="quarter" idx="12"/>
          </p:nvPr>
        </p:nvSpPr>
        <p:spPr>
          <a:xfrm>
            <a:off x="439300" y="6444667"/>
            <a:ext cx="2057400" cy="365125"/>
          </a:xfrm>
        </p:spPr>
        <p:txBody>
          <a:bodyPr/>
          <a:lstStyle/>
          <a:p>
            <a:pPr algn="l"/>
            <a:fld id="{B85C685D-92C9-46B3-88CA-2420B6256DBD}" type="slidenum">
              <a:rPr lang="ru-RU" smtClean="0"/>
              <a:pPr algn="l"/>
              <a:t>8</a:t>
            </a:fld>
            <a:endParaRPr lang="ru-RU" dirty="0"/>
          </a:p>
        </p:txBody>
      </p:sp>
      <p:sp>
        <p:nvSpPr>
          <p:cNvPr id="24" name="Прямоугольник 23"/>
          <p:cNvSpPr/>
          <p:nvPr/>
        </p:nvSpPr>
        <p:spPr>
          <a:xfrm>
            <a:off x="7197157" y="6331464"/>
            <a:ext cx="1827744" cy="369332"/>
          </a:xfrm>
          <a:prstGeom prst="rect">
            <a:avLst/>
          </a:prstGeom>
        </p:spPr>
        <p:txBody>
          <a:bodyPr wrap="none">
            <a:spAutoFit/>
          </a:bodyPr>
          <a:lstStyle/>
          <a:p>
            <a:r>
              <a:rPr lang="ru-RU" kern="0" dirty="0">
                <a:solidFill>
                  <a:srgbClr val="1E4E79"/>
                </a:solidFill>
                <a:ea typeface="Calibri"/>
                <a:cs typeface="Calibri"/>
                <a:sym typeface="Calibri"/>
                <a:hlinkClick r:id="rId5"/>
              </a:rPr>
              <a:t> </a:t>
            </a:r>
            <a:r>
              <a:rPr lang="de-DE" kern="0" dirty="0">
                <a:solidFill>
                  <a:srgbClr val="1E4E79"/>
                </a:solidFill>
                <a:ea typeface="Calibri"/>
                <a:cs typeface="Calibri"/>
                <a:sym typeface="Calibri"/>
                <a:hlinkClick r:id="rId5"/>
              </a:rPr>
              <a:t>t.me/</a:t>
            </a:r>
            <a:r>
              <a:rPr lang="de-DE" kern="0" dirty="0" err="1">
                <a:solidFill>
                  <a:srgbClr val="1E4E79"/>
                </a:solidFill>
                <a:ea typeface="Calibri"/>
                <a:cs typeface="Calibri"/>
                <a:sym typeface="Calibri"/>
                <a:hlinkClick r:id="rId5"/>
              </a:rPr>
              <a:t>MosgoLaw</a:t>
            </a:r>
            <a:r>
              <a:rPr lang="de-DE" kern="0" dirty="0">
                <a:solidFill>
                  <a:srgbClr val="1E4E79"/>
                </a:solidFill>
                <a:ea typeface="Calibri"/>
                <a:cs typeface="Calibri"/>
                <a:sym typeface="Calibri"/>
              </a:rPr>
              <a:t> </a:t>
            </a:r>
            <a:endParaRPr lang="ru-RU" dirty="0"/>
          </a:p>
        </p:txBody>
      </p:sp>
      <p:pic>
        <p:nvPicPr>
          <p:cNvPr id="25" name="Рисунок 24"/>
          <p:cNvPicPr>
            <a:picLocks noChangeAspect="1"/>
          </p:cNvPicPr>
          <p:nvPr/>
        </p:nvPicPr>
        <p:blipFill>
          <a:blip r:embed="rId6"/>
          <a:stretch>
            <a:fillRect/>
          </a:stretch>
        </p:blipFill>
        <p:spPr>
          <a:xfrm>
            <a:off x="6889120" y="6331464"/>
            <a:ext cx="442767" cy="405870"/>
          </a:xfrm>
          <a:prstGeom prst="rect">
            <a:avLst/>
          </a:prstGeom>
        </p:spPr>
      </p:pic>
      <p:sp>
        <p:nvSpPr>
          <p:cNvPr id="17" name="Прямоугольник 16">
            <a:extLst>
              <a:ext uri="{FF2B5EF4-FFF2-40B4-BE49-F238E27FC236}">
                <a16:creationId xmlns:a16="http://schemas.microsoft.com/office/drawing/2014/main" id="{BE741269-00AD-488C-B521-7A994FF8D7D4}"/>
              </a:ext>
            </a:extLst>
          </p:cNvPr>
          <p:cNvSpPr/>
          <p:nvPr/>
        </p:nvSpPr>
        <p:spPr>
          <a:xfrm>
            <a:off x="1037967" y="3244814"/>
            <a:ext cx="7327100" cy="656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US" dirty="0"/>
              <a:t>Such services still can be provided to the Russian natural persons, as well as any other legal services!</a:t>
            </a:r>
          </a:p>
        </p:txBody>
      </p:sp>
      <p:sp>
        <p:nvSpPr>
          <p:cNvPr id="20" name="Прямоугольный треугольник 19">
            <a:extLst>
              <a:ext uri="{FF2B5EF4-FFF2-40B4-BE49-F238E27FC236}">
                <a16:creationId xmlns:a16="http://schemas.microsoft.com/office/drawing/2014/main" id="{D48C7158-A914-470D-8439-280745A43B2C}"/>
              </a:ext>
            </a:extLst>
          </p:cNvPr>
          <p:cNvSpPr/>
          <p:nvPr/>
        </p:nvSpPr>
        <p:spPr>
          <a:xfrm>
            <a:off x="907200" y="3424334"/>
            <a:ext cx="259494" cy="259494"/>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036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pic>
        <p:nvPicPr>
          <p:cNvPr id="255" name="Google Shape;255;p23"/>
          <p:cNvPicPr preferRelativeResize="0"/>
          <p:nvPr/>
        </p:nvPicPr>
        <p:blipFill rotWithShape="1">
          <a:blip r:embed="rId3">
            <a:alphaModFix/>
          </a:blip>
          <a:srcRect/>
          <a:stretch/>
        </p:blipFill>
        <p:spPr>
          <a:xfrm>
            <a:off x="2498165" y="4456176"/>
            <a:ext cx="2368296" cy="2401824"/>
          </a:xfrm>
          <a:prstGeom prst="rect">
            <a:avLst/>
          </a:prstGeom>
          <a:noFill/>
          <a:ln>
            <a:noFill/>
          </a:ln>
        </p:spPr>
      </p:pic>
      <p:pic>
        <p:nvPicPr>
          <p:cNvPr id="256" name="Google Shape;256;p23"/>
          <p:cNvPicPr preferRelativeResize="0"/>
          <p:nvPr/>
        </p:nvPicPr>
        <p:blipFill rotWithShape="1">
          <a:blip r:embed="rId3">
            <a:alphaModFix/>
          </a:blip>
          <a:srcRect/>
          <a:stretch/>
        </p:blipFill>
        <p:spPr>
          <a:xfrm>
            <a:off x="2532698" y="1458589"/>
            <a:ext cx="2368296" cy="2401824"/>
          </a:xfrm>
          <a:prstGeom prst="rect">
            <a:avLst/>
          </a:prstGeom>
          <a:noFill/>
          <a:ln>
            <a:noFill/>
          </a:ln>
        </p:spPr>
      </p:pic>
      <p:pic>
        <p:nvPicPr>
          <p:cNvPr id="257" name="Google Shape;257;p23"/>
          <p:cNvPicPr preferRelativeResize="0"/>
          <p:nvPr/>
        </p:nvPicPr>
        <p:blipFill rotWithShape="1">
          <a:blip r:embed="rId3">
            <a:alphaModFix/>
          </a:blip>
          <a:srcRect/>
          <a:stretch/>
        </p:blipFill>
        <p:spPr>
          <a:xfrm>
            <a:off x="4371152" y="905212"/>
            <a:ext cx="2368296" cy="2401824"/>
          </a:xfrm>
          <a:prstGeom prst="rect">
            <a:avLst/>
          </a:prstGeom>
          <a:noFill/>
          <a:ln>
            <a:noFill/>
          </a:ln>
        </p:spPr>
      </p:pic>
      <p:sp>
        <p:nvSpPr>
          <p:cNvPr id="258" name="Google Shape;258;p23"/>
          <p:cNvSpPr txBox="1"/>
          <p:nvPr/>
        </p:nvSpPr>
        <p:spPr>
          <a:xfrm>
            <a:off x="861777" y="3873280"/>
            <a:ext cx="4013928" cy="1720212"/>
          </a:xfrm>
          <a:prstGeom prst="rect">
            <a:avLst/>
          </a:prstGeom>
          <a:noFill/>
          <a:ln>
            <a:noFill/>
          </a:ln>
        </p:spPr>
        <p:txBody>
          <a:bodyPr spcFirstLastPara="1" wrap="square" lIns="91425" tIns="45700" rIns="91425" bIns="45700" anchor="t" anchorCtr="0">
            <a:noAutofit/>
          </a:bodyPr>
          <a:lstStyle/>
          <a:p>
            <a:pPr>
              <a:lnSpc>
                <a:spcPct val="90000"/>
              </a:lnSpc>
              <a:buClr>
                <a:srgbClr val="1E4E79"/>
              </a:buClr>
              <a:buSzPts val="2000"/>
            </a:pPr>
            <a:r>
              <a:rPr lang="en-US" sz="2000" dirty="0">
                <a:solidFill>
                  <a:srgbClr val="5B9BD5">
                    <a:lumMod val="50000"/>
                  </a:srgbClr>
                </a:solidFill>
              </a:rPr>
              <a:t>Malaya </a:t>
            </a:r>
            <a:r>
              <a:rPr lang="en-US" sz="2000" dirty="0" err="1">
                <a:solidFill>
                  <a:srgbClr val="5B9BD5">
                    <a:lumMod val="50000"/>
                  </a:srgbClr>
                </a:solidFill>
              </a:rPr>
              <a:t>Dmitrovka</a:t>
            </a:r>
            <a:r>
              <a:rPr lang="ru-RU" sz="2000" dirty="0">
                <a:solidFill>
                  <a:srgbClr val="5B9BD5">
                    <a:lumMod val="50000"/>
                  </a:srgbClr>
                </a:solidFill>
              </a:rPr>
              <a:t> </a:t>
            </a:r>
            <a:r>
              <a:rPr lang="en-US" sz="2000" dirty="0">
                <a:solidFill>
                  <a:srgbClr val="5B9BD5">
                    <a:lumMod val="50000"/>
                  </a:srgbClr>
                </a:solidFill>
              </a:rPr>
              <a:t>street 16/12 </a:t>
            </a:r>
            <a:br>
              <a:rPr lang="en-US" sz="2000" dirty="0">
                <a:solidFill>
                  <a:srgbClr val="5B9BD5">
                    <a:lumMod val="50000"/>
                  </a:srgbClr>
                </a:solidFill>
              </a:rPr>
            </a:br>
            <a:r>
              <a:rPr lang="en-US" sz="2000" dirty="0">
                <a:solidFill>
                  <a:srgbClr val="5B9BD5">
                    <a:lumMod val="50000"/>
                  </a:srgbClr>
                </a:solidFill>
              </a:rPr>
              <a:t>127006 Moscow, Russia  </a:t>
            </a:r>
            <a:br>
              <a:rPr lang="en-US" sz="2000" dirty="0">
                <a:solidFill>
                  <a:srgbClr val="5B9BD5">
                    <a:lumMod val="50000"/>
                  </a:srgbClr>
                </a:solidFill>
              </a:rPr>
            </a:br>
            <a:r>
              <a:rPr lang="en-US" sz="2000" dirty="0">
                <a:solidFill>
                  <a:srgbClr val="5B9BD5">
                    <a:lumMod val="50000"/>
                  </a:srgbClr>
                </a:solidFill>
              </a:rPr>
              <a:t>Tel.</a:t>
            </a:r>
            <a:r>
              <a:rPr lang="en-US" sz="2000" kern="0" dirty="0">
                <a:solidFill>
                  <a:srgbClr val="1E4E79"/>
                </a:solidFill>
                <a:ea typeface="Calibri"/>
                <a:cs typeface="Calibri"/>
                <a:sym typeface="Calibri"/>
              </a:rPr>
              <a:t>: +7 495 228 48 78 </a:t>
            </a:r>
            <a:r>
              <a:rPr lang="ru-RU" sz="2000" kern="0" dirty="0">
                <a:solidFill>
                  <a:srgbClr val="1E4E79"/>
                </a:solidFill>
                <a:latin typeface="Calibri"/>
                <a:ea typeface="Calibri"/>
                <a:cs typeface="Calibri"/>
                <a:sym typeface="Calibri"/>
              </a:rPr>
              <a:t> </a:t>
            </a:r>
            <a:endParaRPr sz="1400" kern="0" dirty="0">
              <a:solidFill>
                <a:srgbClr val="000000"/>
              </a:solidFill>
              <a:cs typeface="Arial"/>
              <a:sym typeface="Arial"/>
            </a:endParaRPr>
          </a:p>
          <a:p>
            <a:pPr>
              <a:lnSpc>
                <a:spcPct val="90000"/>
              </a:lnSpc>
              <a:spcBef>
                <a:spcPts val="1000"/>
              </a:spcBef>
              <a:buClr>
                <a:srgbClr val="1E4E79"/>
              </a:buClr>
              <a:buSzPts val="2000"/>
              <a:buFont typeface="Arial"/>
              <a:buNone/>
            </a:pPr>
            <a:r>
              <a:rPr lang="en-US" sz="2000" kern="0" dirty="0" err="1">
                <a:solidFill>
                  <a:srgbClr val="1E4E79"/>
                </a:solidFill>
                <a:latin typeface="Calibri"/>
                <a:ea typeface="Calibri"/>
                <a:cs typeface="Calibri"/>
                <a:sym typeface="Calibri"/>
                <a:hlinkClick r:id="rId4"/>
              </a:rPr>
              <a:t>maksim.vaskin</a:t>
            </a:r>
            <a:r>
              <a:rPr lang="ru-RU" sz="2000" kern="0" dirty="0">
                <a:solidFill>
                  <a:srgbClr val="1E4E79"/>
                </a:solidFill>
                <a:latin typeface="Calibri"/>
                <a:ea typeface="Calibri"/>
                <a:cs typeface="Calibri"/>
                <a:sym typeface="Calibri"/>
                <a:hlinkClick r:id="rId4"/>
              </a:rPr>
              <a:t>@mosgolaw.com</a:t>
            </a:r>
            <a:endParaRPr lang="ru-RU" sz="2000" kern="0" dirty="0">
              <a:solidFill>
                <a:srgbClr val="1E4E79"/>
              </a:solidFill>
              <a:latin typeface="Calibri"/>
              <a:ea typeface="Calibri"/>
              <a:cs typeface="Calibri"/>
              <a:sym typeface="Calibri"/>
            </a:endParaRPr>
          </a:p>
          <a:p>
            <a:pPr>
              <a:lnSpc>
                <a:spcPct val="90000"/>
              </a:lnSpc>
              <a:spcBef>
                <a:spcPts val="1000"/>
              </a:spcBef>
              <a:buClr>
                <a:srgbClr val="1E4E79"/>
              </a:buClr>
              <a:buSzPts val="2000"/>
              <a:buFont typeface="Arial"/>
              <a:buNone/>
            </a:pPr>
            <a:r>
              <a:rPr lang="ru-RU" sz="2000" kern="0" dirty="0">
                <a:solidFill>
                  <a:srgbClr val="1E4E79"/>
                </a:solidFill>
                <a:ea typeface="Calibri"/>
                <a:cs typeface="Calibri"/>
                <a:sym typeface="Calibri"/>
                <a:hlinkClick r:id="rId5"/>
              </a:rPr>
              <a:t>www.mosgolaw.com</a:t>
            </a:r>
            <a:endParaRPr lang="ru-RU" sz="2000" kern="0" dirty="0">
              <a:solidFill>
                <a:srgbClr val="1E4E79"/>
              </a:solidFill>
              <a:ea typeface="Calibri"/>
              <a:cs typeface="Calibri"/>
              <a:sym typeface="Calibri"/>
            </a:endParaRPr>
          </a:p>
          <a:p>
            <a:pPr>
              <a:lnSpc>
                <a:spcPct val="90000"/>
              </a:lnSpc>
              <a:spcBef>
                <a:spcPts val="1000"/>
              </a:spcBef>
              <a:buClr>
                <a:srgbClr val="1E4E79"/>
              </a:buClr>
              <a:buSzPts val="2000"/>
              <a:buFont typeface="Arial"/>
              <a:buNone/>
            </a:pPr>
            <a:r>
              <a:rPr lang="ru-RU" sz="2000" kern="0" dirty="0">
                <a:solidFill>
                  <a:srgbClr val="1E4E79"/>
                </a:solidFill>
                <a:ea typeface="Calibri"/>
                <a:cs typeface="Calibri"/>
                <a:sym typeface="Calibri"/>
                <a:hlinkClick r:id="rId6"/>
              </a:rPr>
              <a:t>       </a:t>
            </a:r>
            <a:r>
              <a:rPr lang="de-DE" sz="2000" kern="0" dirty="0">
                <a:solidFill>
                  <a:srgbClr val="1E4E79"/>
                </a:solidFill>
                <a:ea typeface="Calibri"/>
                <a:cs typeface="Calibri"/>
                <a:sym typeface="Calibri"/>
                <a:hlinkClick r:id="rId6"/>
              </a:rPr>
              <a:t>https://t.me/MosgoLaw</a:t>
            </a:r>
            <a:br>
              <a:rPr lang="ru-RU" sz="2000" kern="0" dirty="0">
                <a:solidFill>
                  <a:srgbClr val="1E4E79"/>
                </a:solidFill>
                <a:latin typeface="Calibri"/>
                <a:ea typeface="Calibri"/>
                <a:cs typeface="Calibri"/>
                <a:sym typeface="Calibri"/>
              </a:rPr>
            </a:br>
            <a:endParaRPr sz="2000" kern="0" dirty="0">
              <a:solidFill>
                <a:srgbClr val="1E4E79"/>
              </a:solidFill>
              <a:latin typeface="Calibri"/>
              <a:ea typeface="Calibri"/>
              <a:cs typeface="Calibri"/>
              <a:sym typeface="Calibri"/>
            </a:endParaRPr>
          </a:p>
        </p:txBody>
      </p:sp>
      <p:sp>
        <p:nvSpPr>
          <p:cNvPr id="259" name="Google Shape;259;p23"/>
          <p:cNvSpPr txBox="1"/>
          <p:nvPr/>
        </p:nvSpPr>
        <p:spPr>
          <a:xfrm>
            <a:off x="3160967" y="1063794"/>
            <a:ext cx="2654473" cy="1438470"/>
          </a:xfrm>
          <a:prstGeom prst="rect">
            <a:avLst/>
          </a:prstGeom>
          <a:noFill/>
          <a:ln>
            <a:noFill/>
          </a:ln>
        </p:spPr>
        <p:txBody>
          <a:bodyPr spcFirstLastPara="1" wrap="square" lIns="91425" tIns="45700" rIns="91425" bIns="45700" anchor="t" anchorCtr="0">
            <a:noAutofit/>
          </a:bodyPr>
          <a:lstStyle/>
          <a:p>
            <a:pPr>
              <a:lnSpc>
                <a:spcPct val="90000"/>
              </a:lnSpc>
              <a:buClr>
                <a:srgbClr val="1E4E79"/>
              </a:buClr>
              <a:buSzPts val="2400"/>
            </a:pPr>
            <a:r>
              <a:rPr lang="en-US" sz="2000" b="1" kern="0" dirty="0">
                <a:solidFill>
                  <a:srgbClr val="1E4E79"/>
                </a:solidFill>
                <a:ea typeface="Calibri"/>
                <a:cs typeface="Calibri"/>
                <a:sym typeface="Calibri"/>
              </a:rPr>
              <a:t>Maksim Vaskin</a:t>
            </a:r>
            <a:r>
              <a:rPr lang="ru-RU" sz="2000" kern="0" dirty="0">
                <a:solidFill>
                  <a:srgbClr val="1E4E79"/>
                </a:solidFill>
                <a:ea typeface="Calibri"/>
                <a:cs typeface="Calibri"/>
                <a:sym typeface="Calibri"/>
              </a:rPr>
              <a:t> </a:t>
            </a:r>
            <a:br>
              <a:rPr lang="ru-RU" sz="2000" kern="0" dirty="0">
                <a:solidFill>
                  <a:srgbClr val="1E4E79"/>
                </a:solidFill>
                <a:ea typeface="Calibri"/>
                <a:cs typeface="Calibri"/>
                <a:sym typeface="Calibri"/>
              </a:rPr>
            </a:br>
            <a:r>
              <a:rPr lang="de-DE" sz="2000" dirty="0">
                <a:solidFill>
                  <a:srgbClr val="203864"/>
                </a:solidFill>
                <a:highlight>
                  <a:srgbClr val="000000">
                    <a:alpha val="0"/>
                  </a:srgbClr>
                </a:highlight>
              </a:rPr>
              <a:t>Associate</a:t>
            </a:r>
            <a:br>
              <a:rPr lang="ru-RU" sz="2000" kern="0" dirty="0">
                <a:solidFill>
                  <a:srgbClr val="1E4E79"/>
                </a:solidFill>
                <a:ea typeface="Calibri"/>
                <a:cs typeface="Calibri"/>
                <a:sym typeface="Calibri"/>
              </a:rPr>
            </a:br>
            <a:r>
              <a:rPr lang="en-AU" sz="2000" kern="0" dirty="0">
                <a:solidFill>
                  <a:srgbClr val="1E4E79"/>
                </a:solidFill>
                <a:ea typeface="Calibri"/>
                <a:cs typeface="Calibri"/>
                <a:sym typeface="Calibri"/>
              </a:rPr>
              <a:t>Mosgo &amp; Partners</a:t>
            </a:r>
            <a:r>
              <a:rPr lang="ru-RU" sz="2000" kern="0" dirty="0">
                <a:solidFill>
                  <a:srgbClr val="1E4E79"/>
                </a:solidFill>
                <a:ea typeface="Calibri"/>
                <a:cs typeface="Calibri"/>
                <a:sym typeface="Calibri"/>
              </a:rPr>
              <a:t> </a:t>
            </a:r>
            <a:endParaRPr sz="2000" kern="0" dirty="0">
              <a:solidFill>
                <a:srgbClr val="000000"/>
              </a:solidFill>
              <a:cs typeface="Arial"/>
              <a:sym typeface="Arial"/>
            </a:endParaRPr>
          </a:p>
        </p:txBody>
      </p:sp>
      <p:sp>
        <p:nvSpPr>
          <p:cNvPr id="260" name="Google Shape;260;p23"/>
          <p:cNvSpPr/>
          <p:nvPr/>
        </p:nvSpPr>
        <p:spPr>
          <a:xfrm>
            <a:off x="5710845" y="5973844"/>
            <a:ext cx="2864746" cy="406123"/>
          </a:xfrm>
          <a:prstGeom prst="rect">
            <a:avLst/>
          </a:prstGeom>
          <a:noFill/>
          <a:ln>
            <a:noFill/>
          </a:ln>
        </p:spPr>
        <p:txBody>
          <a:bodyPr spcFirstLastPara="1" wrap="square" lIns="91425" tIns="45700" rIns="91425" bIns="45700" anchor="t" anchorCtr="0">
            <a:noAutofit/>
          </a:bodyPr>
          <a:lstStyle/>
          <a:p>
            <a:pPr>
              <a:buClr>
                <a:srgbClr val="000000"/>
              </a:buClr>
              <a:buFont typeface="Arial"/>
              <a:buNone/>
            </a:pPr>
            <a:r>
              <a:rPr lang="ru-RU" sz="2000" kern="0" dirty="0">
                <a:solidFill>
                  <a:srgbClr val="1E4E79"/>
                </a:solidFill>
                <a:latin typeface="Calibri"/>
                <a:ea typeface="Calibri"/>
                <a:cs typeface="Calibri"/>
                <a:sym typeface="Calibri"/>
              </a:rPr>
              <a:t> </a:t>
            </a:r>
            <a:endParaRPr sz="2000" kern="0" dirty="0">
              <a:solidFill>
                <a:srgbClr val="1E4E79"/>
              </a:solidFill>
              <a:latin typeface="Calibri"/>
              <a:ea typeface="Calibri"/>
              <a:cs typeface="Calibri"/>
              <a:sym typeface="Calibri"/>
            </a:endParaRPr>
          </a:p>
        </p:txBody>
      </p:sp>
      <p:sp>
        <p:nvSpPr>
          <p:cNvPr id="262" name="Google Shape;262;p23"/>
          <p:cNvSpPr/>
          <p:nvPr/>
        </p:nvSpPr>
        <p:spPr>
          <a:xfrm>
            <a:off x="5766487" y="-1"/>
            <a:ext cx="3377513" cy="3377513"/>
          </a:xfrm>
          <a:prstGeom prst="rtTriangle">
            <a:avLst/>
          </a:prstGeom>
          <a:noFill/>
          <a:ln w="12700" cap="flat" cmpd="sng">
            <a:solidFill>
              <a:srgbClr val="D8E2F3"/>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pic>
        <p:nvPicPr>
          <p:cNvPr id="263" name="Google Shape;263;p23"/>
          <p:cNvPicPr preferRelativeResize="0"/>
          <p:nvPr/>
        </p:nvPicPr>
        <p:blipFill rotWithShape="1">
          <a:blip r:embed="rId7">
            <a:alphaModFix/>
          </a:blip>
          <a:srcRect/>
          <a:stretch/>
        </p:blipFill>
        <p:spPr>
          <a:xfrm>
            <a:off x="6505833" y="1458589"/>
            <a:ext cx="2069758" cy="438214"/>
          </a:xfrm>
          <a:prstGeom prst="rect">
            <a:avLst/>
          </a:prstGeom>
          <a:noFill/>
          <a:ln>
            <a:noFill/>
          </a:ln>
        </p:spPr>
      </p:pic>
      <p:pic>
        <p:nvPicPr>
          <p:cNvPr id="4100" name="Picture 4" descr="Maxim Vask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1777" y="629923"/>
            <a:ext cx="2062655" cy="230065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Google Диск\Общая папка\02_Business development\00_Фирменный стиль\01_Логотип\Новая папка\LOGO_Mosgo&amp;Partners_DEU\JPG\! M&amp;P logo_MAIN_DEU.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05833" y="1458589"/>
            <a:ext cx="2066518" cy="43238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HP490-3\Google Диск\Общая папка\02_Business development\00_Фирменный стиль\01_Логотип\000_Финальные версии\JPG\! M&amp;P logo_MAIN.jpg"/>
          <p:cNvPicPr>
            <a:picLocks noChangeAspect="1" noChangeArrowheads="1"/>
          </p:cNvPicPr>
          <p:nvPr/>
        </p:nvPicPr>
        <p:blipFill>
          <a:blip r:embed="rId10" cstate="print"/>
          <a:srcRect/>
          <a:stretch>
            <a:fillRect/>
          </a:stretch>
        </p:blipFill>
        <p:spPr bwMode="auto">
          <a:xfrm>
            <a:off x="6492380" y="1451540"/>
            <a:ext cx="2079971" cy="439430"/>
          </a:xfrm>
          <a:prstGeom prst="rect">
            <a:avLst/>
          </a:prstGeom>
          <a:noFill/>
        </p:spPr>
      </p:pic>
      <p:pic>
        <p:nvPicPr>
          <p:cNvPr id="15" name="Рисунок 14" descr="http://qrcoder.ru/code/?BEGIN%3AVCARD%0AN%3AVaskin%3BMaksim%0AORG%3AMosgo+%26+Partners%0ATITLE%3AAssociate%0ATEL%3A%2B74952284878%0AURL%3Ahttps%3A%2F%2Fmosgolaw.com%2F%0AEMAIL%3Amaksim.vaskin%40mosgolaw.com%0AEND%3AVCARD&amp;3&amp;0"/>
          <p:cNvPicPr/>
          <p:nvPr/>
        </p:nvPicPr>
        <p:blipFill>
          <a:blip r:embed="rId11">
            <a:extLst>
              <a:ext uri="{28A0092B-C50C-407E-A947-70E740481C1C}">
                <a14:useLocalDpi xmlns:a14="http://schemas.microsoft.com/office/drawing/2010/main" val="0"/>
              </a:ext>
            </a:extLst>
          </a:blip>
          <a:srcRect/>
          <a:stretch>
            <a:fillRect/>
          </a:stretch>
        </p:blipFill>
        <p:spPr bwMode="auto">
          <a:xfrm>
            <a:off x="6502849" y="3873280"/>
            <a:ext cx="1763327" cy="1733154"/>
          </a:xfrm>
          <a:prstGeom prst="rect">
            <a:avLst/>
          </a:prstGeom>
          <a:noFill/>
          <a:ln>
            <a:noFill/>
          </a:ln>
        </p:spPr>
      </p:pic>
      <p:pic>
        <p:nvPicPr>
          <p:cNvPr id="16" name="Рисунок 15"/>
          <p:cNvPicPr>
            <a:picLocks noChangeAspect="1"/>
          </p:cNvPicPr>
          <p:nvPr/>
        </p:nvPicPr>
        <p:blipFill>
          <a:blip r:embed="rId12"/>
          <a:stretch>
            <a:fillRect/>
          </a:stretch>
        </p:blipFill>
        <p:spPr>
          <a:xfrm>
            <a:off x="861777" y="5593493"/>
            <a:ext cx="442767" cy="405870"/>
          </a:xfrm>
          <a:prstGeom prst="rect">
            <a:avLst/>
          </a:prstGeom>
        </p:spPr>
      </p:pic>
    </p:spTree>
    <p:extLst>
      <p:ext uri="{BB962C8B-B14F-4D97-AF65-F5344CB8AC3E}">
        <p14:creationId xmlns:p14="http://schemas.microsoft.com/office/powerpoint/2010/main" val="59437027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2815</TotalTime>
  <Words>873</Words>
  <Application>Microsoft Office PowerPoint</Application>
  <PresentationFormat>Экран (4:3)</PresentationFormat>
  <Paragraphs>107</Paragraphs>
  <Slides>10</Slides>
  <Notes>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AHK-07/02/2017</dc:title>
  <dc:creator>A.Shamatonov</dc:creator>
  <cp:lastModifiedBy>Maksim V.</cp:lastModifiedBy>
  <cp:revision>396</cp:revision>
  <cp:lastPrinted>2017-03-02T11:05:11Z</cp:lastPrinted>
  <dcterms:created xsi:type="dcterms:W3CDTF">2016-04-13T05:01:55Z</dcterms:created>
  <dcterms:modified xsi:type="dcterms:W3CDTF">2023-07-17T10:38:32Z</dcterms:modified>
</cp:coreProperties>
</file>